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-16-2.svg" ContentType="image/svg+xml"/>
  <Override PartName="/ppt/media/image-16-4.svg" ContentType="image/svg+xml"/>
  <Override PartName="/ppt/media/image-16-6.svg" ContentType="image/svg+xml"/>
  <Override PartName="/ppt/media/image-4-3.svg" ContentType="image/svg+xml"/>
  <Override PartName="/ppt/media/image-4-5.svg" ContentType="image/svg+xml"/>
  <Override PartName="/ppt/media/image-4-7.svg" ContentType="image/svg+xml"/>
  <Override PartName="/ppt/media/image-4-9.svg" ContentType="image/svg+xml"/>
  <Override PartName="/ppt/media/image-6-2.svg" ContentType="image/svg+xml"/>
  <Override PartName="/ppt/media/image-6-4.svg" ContentType="image/svg+xml"/>
  <Override PartName="/ppt/media/image-6-6.svg" ContentType="image/svg+xml"/>
  <Override PartName="/ppt/media/image-6-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9144000" cy="5143500"/>
  <p:notesSz cx="5143500" cy="9144000"/>
  <p:embeddedFontLst>
    <p:embeddedFont>
      <p:font typeface="Piazzolla"/>
      <p:regular r:id="rId26"/>
    </p:embeddedFont>
    <p:embeddedFont>
      <p:font typeface="Piazzolla"/>
      <p:regular r:id="rId27"/>
    </p:embeddedFont>
    <p:embeddedFont>
      <p:font typeface="Piazzolla"/>
      <p:regular r:id="rId28"/>
    </p:embeddedFont>
    <p:embeddedFont>
      <p:font typeface="Piazzolla"/>
      <p:regular r:id="rId29"/>
    </p:embeddedFont>
    <p:embeddedFont>
      <p:font typeface="IBM Plex Sans"/>
      <p:regular r:id="rId30"/>
    </p:embeddedFont>
    <p:embeddedFont>
      <p:font typeface="IBM Plex Sans"/>
      <p:regular r:id="rId31"/>
    </p:embeddedFont>
    <p:embeddedFont>
      <p:font typeface="IBM Plex Sans"/>
      <p:regular r:id="rId32"/>
    </p:embeddedFont>
    <p:embeddedFont>
      <p:font typeface="IBM Plex Sans"/>
      <p:regular r:id="rId3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26" Type="http://schemas.openxmlformats.org/officeDocument/2006/relationships/font" Target="fonts/font1.fntdata"/><Relationship Id="rId27" Type="http://schemas.openxmlformats.org/officeDocument/2006/relationships/font" Target="fonts/font2.fntdata"/><Relationship Id="rId28" Type="http://schemas.openxmlformats.org/officeDocument/2006/relationships/font" Target="fonts/font3.fntdata"/><Relationship Id="rId29" Type="http://schemas.openxmlformats.org/officeDocument/2006/relationships/font" Target="fonts/font4.fntdata"/><Relationship Id="rId30" Type="http://schemas.openxmlformats.org/officeDocument/2006/relationships/font" Target="fonts/font5.fntdata"/><Relationship Id="rId31" Type="http://schemas.openxmlformats.org/officeDocument/2006/relationships/font" Target="fonts/font6.fntdata"/><Relationship Id="rId32" Type="http://schemas.openxmlformats.org/officeDocument/2006/relationships/font" Target="fonts/font7.fntdata"/><Relationship Id="rId33" Type="http://schemas.openxmlformats.org/officeDocument/2006/relationships/font" Target="fonts/font8.fntdata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InvoiceFlow AI — EU Market Entry Strategy 2026</a:t>
            </a:r>
          </a:p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Воронка продаж</a:t>
            </a:r>
          </a:p>
          <a:p/>
          <a:p>
            <a:r>
              <a:t>• Awareness: Paid Search + community-контент → клики по "e-invoicing Germany"</a:t>
            </a:r>
          </a:p>
          <a:p>
            <a:r>
              <a:t>• Trial: бесплатный trial или демо → целевая конверсия не подтверждена</a:t>
            </a:r>
          </a:p>
          <a:p>
            <a:r>
              <a:t>• Activation: onboarding + первый инвойс-чек → retention-сигнал</a:t>
            </a:r>
          </a:p>
          <a:p>
            <a:r>
              <a:t>• Paid: конверсия в €49/мес подписку</a:t>
            </a:r>
          </a:p>
          <a:p>
            <a:r>
              <a:t>• Referral: accountant handoff → реферральная петля к Steuerberater-каналу</a:t>
            </a:r>
          </a:p>
          <a:p>
            <a:r>
              <a:t>• ⚠️ Конверсии по этапам не валидированы — требуют A/B-тестирования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Timeline запуска: 30 / 60 / 90 дней от 09 May 2026</a:t>
            </a:r>
          </a:p>
          <a:p/>
          <a:p>
            <a:r>
              <a:t>• Дни 1–21 (май 2026): Google Ads тест €500–800, 20–30 customer interviews</a:t>
            </a:r>
          </a:p>
          <a:p>
            <a:r>
              <a:t>• Дни 1–14: подтвердить дату Verifactu Spain напрямую через aeat.es</a:t>
            </a:r>
          </a:p>
          <a:p>
            <a:r>
              <a:t>• День 21: go/no-go — если CAC &lt; €700 и боль подтверждена → запуск DE</a:t>
            </a:r>
          </a:p>
          <a:p>
            <a:r>
              <a:t>• Дни 22–60 (июнь 2026): полный запуск Германия, активация accountant-канала</a:t>
            </a:r>
          </a:p>
          <a:p>
            <a:r>
              <a:t>• Дни 61–90 (июль–август 2026): оценка churn Month-3, решение по Франции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Unit Economics: три критических порога</a:t>
            </a:r>
          </a:p>
          <a:p/>
          <a:p>
            <a:r>
              <a:t>• Цена: €49/мес, маржа модель: 80% gross margin [ESTIMATE — client inputs]</a:t>
            </a:r>
          </a:p>
          <a:p>
            <a:r>
              <a:t>• CAC модель: €450 — вероятно занижен в 2–3× по данным CPC [F-P-003, F-P-004]</a:t>
            </a:r>
          </a:p>
          <a:p>
            <a:r>
              <a:t>• LTV/CAC при churn 4% и CAC €450: 2.32 — ниже порога 3.0 [ESTIMATE]</a:t>
            </a:r>
          </a:p>
          <a:p>
            <a:r>
              <a:t>• LTV/CAC ≥ 3.0 только при blended CAC ~€350 (accountant ≥30%) [ESTIMATE]</a:t>
            </a:r>
          </a:p>
          <a:p>
            <a:r>
              <a:t>• Порог churn: &gt;3%/мес → LTV/CAC &lt; 3.0; &gt;5%/мес → каждый клиент убыточен [ESTIMATE]</a:t>
            </a:r>
          </a:p>
          <a:p>
            <a:r>
              <a:t>• COGS потолок: &gt;€9.80/клиент/мес → маржа падает ниже 80% [ESTIMATE]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Финансовый прогноз: консервативный сценарий</a:t>
            </a:r>
          </a:p>
          <a:p/>
          <a:p>
            <a:r>
              <a:t>• Acquisition rate (base): 6–7 клиентов/мес при CAC €450 [ESTIMATE]</a:t>
            </a:r>
          </a:p>
          <a:p>
            <a:r>
              <a:t>• MRR Month 12 при CAC €900: ~€2 058 (3–4 клиента/мес) [ESTIMATE]</a:t>
            </a:r>
          </a:p>
          <a:p>
            <a:r>
              <a:t>• Break-even: 200+ платящих клиентов — ~2.5–3 года на paid ads alone [ESTIMATE]</a:t>
            </a:r>
          </a:p>
          <a:p>
            <a:r>
              <a:t>• Setup fee ≥40% attachment: payback улучшается до ~9.2 мес [ESTIMATE]</a:t>
            </a:r>
          </a:p>
          <a:p>
            <a:r>
              <a:t>• ⚠️ Операционные расходы (F-O-001) отсутствуют — break-even не рассчитан точно</a:t>
            </a:r>
          </a:p>
          <a:p>
            <a:r>
              <a:t>• Все прогнозы — гипотезы до валидации реального CAC и churn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Топ-4 риска и митигация</a:t>
            </a:r>
          </a:p>
          <a:p/>
          <a:p>
            <a:r>
              <a:t>• Риск 1: CAC реальный в 2–5× модели → тест €500–800 до полного бюджета</a:t>
            </a:r>
          </a:p>
          <a:p>
            <a:r>
              <a:t>• Риск 2: Churn не смоделирован → инструментировать cohort retention с Day 1</a:t>
            </a:r>
          </a:p>
          <a:p>
            <a:r>
              <a:t>• Риск 3: Spain Verifactu дата не подтверждена → не тратить бюджет до AEAT-подтверждения</a:t>
            </a:r>
          </a:p>
          <a:p>
            <a:r>
              <a:t>• Риск 4: Legal maintenance 3 рынка → €3 000–6 000/мес COGS, ломает 80% маржу [ESTIMATE]</a:t>
            </a:r>
          </a:p>
          <a:p>
            <a:r>
              <a:t>• Вердикт совета: Yellow Light (Major) — запускаемо после валидации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Roadmap по кварталам (от Q2 2026)</a:t>
            </a:r>
          </a:p>
          <a:p/>
          <a:p>
            <a:r>
              <a:t>• Q2 2026 (май–июнь): валидация CAC, customer interviews, go/no-go Day 21</a:t>
            </a:r>
          </a:p>
          <a:p>
            <a:r>
              <a:t>• Q2 2026: запуск Германия — paid search + accountant referral channel</a:t>
            </a:r>
          </a:p>
          <a:p>
            <a:r>
              <a:t>• Q3 2026 (июль–сентябрь): оценка Month-3 churn, оптимизация воронки</a:t>
            </a:r>
          </a:p>
          <a:p>
            <a:r>
              <a:t>• Q3 2026: решение по Франции (мандат сентябрь 2026) [SRC-010](https://www.ey.com/en_gl/technical/tax-alerts/french-government-announces-simplification-measures-as-part-of-september-2026-e-invoicing-mandate)</a:t>
            </a:r>
          </a:p>
          <a:p>
            <a:r>
              <a:t>• Q4 2026 (октябрь–декабрь): масштабирование DE, оценка Spain при подтверждении AEAT</a:t>
            </a:r>
          </a:p>
          <a:p>
            <a:r>
              <a:t>• 2027: выход на второй рынок при LTV/CAC ≥ 3.0 по DE-когорте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Команда и ресурсы для старта</a:t>
            </a:r>
          </a:p>
          <a:p/>
          <a:p>
            <a:r>
              <a:t>• Бюджет Month 1: €3 000/мес (указан клиентом) — весь под угрозой при CAC &gt; €900</a:t>
            </a:r>
          </a:p>
          <a:p>
            <a:r>
              <a:t>• Тест-бюджет: €500–800 на Google Ads до коммита полного бюджета</a:t>
            </a:r>
          </a:p>
          <a:p>
            <a:r>
              <a:t>• Необходимо: данные по операционным расходам (F-O-001 — отсутствует)</a:t>
            </a:r>
          </a:p>
          <a:p>
            <a:r>
              <a:t>• Необходимо: юридическая поддержка для legal maintenance DE + FR + ES</a:t>
            </a:r>
          </a:p>
          <a:p>
            <a:r>
              <a:t>• Необходимо: 20–30 customer interviews — фрилансеры DE, FBA-продавцы</a:t>
            </a:r>
          </a:p>
          <a:p>
            <a:r>
              <a:t>• Accountant partnerships: ключевой ресурс, не опциональный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Следующие шаги: 4 действия до запуска</a:t>
            </a:r>
          </a:p>
          <a:p/>
          <a:p>
            <a:r>
              <a:t>• 1. Эта неделя: запустить Google Ads тест €500–800 в Германии, измерить реальный CAC</a:t>
            </a:r>
          </a:p>
          <a:p>
            <a:r>
              <a:t>• 2. Эта неделя: предоставить данные по операционным расходам для расчёта break-even</a:t>
            </a:r>
          </a:p>
          <a:p>
            <a:r>
              <a:t>• 3. Следующие 2 недели: провести 20–30 интервью с немецкими фрилансерами и FBA-продавцами</a:t>
            </a:r>
          </a:p>
          <a:p>
            <a:r>
              <a:t>• 4. Следующие 2 недели: подтвердить дату Verifactu Spain напрямую на aeat.es</a:t>
            </a:r>
          </a:p>
          <a:p>
            <a:r>
              <a:t>• День 21: go/no-go — CAC &lt; €700 + боль подтверждена → полный запуск 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Источники и дисклеймер</a:t>
            </a:r>
          </a:p>
          <a:p/>
          <a:p>
            <a:r>
              <a:t>• [SRC-002](https://www.vatupdate.com/2026/03/24/germany-e-invoicing-b2b-mandate-timeline-and-compliance) vatupdate.com — Germany e-invoicing B2B mandate timeline 2026</a:t>
            </a:r>
          </a:p>
          <a:p>
            <a:r>
              <a:t>• [SRC-010](https://www.ey.com/en_gl/technical/tax-alerts/french-government-announces-simplification-measures-as-part-of-september-2026-e-invoicing-mandate) ey.com — France e-invoicing mandate September 2026 confirmation</a:t>
            </a:r>
          </a:p>
          <a:p>
            <a:r>
              <a:t>• [SRC-012](https://www.banqup.com/resources/blog/france-approves-finance-act-2026-confirms-e-invoicing-and-e-reporting-rules) banqup.com — France Finance Act 2026, e-invoicing rules confirmed</a:t>
            </a:r>
          </a:p>
          <a:p>
            <a:r>
              <a:t>• [SRC-018](https://www.sevdesk.com/e-invoice-software) sevdesk.com — sevDesk e-invoice software (competitor, DE market)</a:t>
            </a:r>
          </a:p>
          <a:p>
            <a:r>
              <a:t>• [SRC-020](https://www.cleartax.com/fr/en/e-invoicing-france) cleartax.com/fr — France e-invoicing, Factur-X format</a:t>
            </a:r>
          </a:p>
          <a:p>
            <a:r>
              <a:t>• [SRC-024](https://www.storecove.com/blog/en/sdi-italy) storecove.com — Italy SDI system overview</a:t>
            </a:r>
          </a:p>
          <a:p>
            <a:r>
              <a:t>• SAM ~€2 млрд EU — directional estimate, cross-border share unverified</a:t>
            </a:r>
          </a:p>
          <a:p>
            <a:r>
              <a:t>• /  — competitive CPC data, CAC derivation basis</a:t>
            </a:r>
          </a:p>
          <a:p>
            <a:r>
              <a:t>• /  — freelancer/micro-enterprise segments, Spain &amp; France</a:t>
            </a:r>
          </a:p>
          <a:p>
            <a:r>
              <a:t>• [ESTIMATE] — все финансовые прогнозы: internal model, client inputs, не верифицированы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Executive Summary</a:t>
            </a:r>
          </a:p>
          <a:p/>
          <a:p>
            <a:r>
              <a:t>• Проект: InvoiceFlow AI — AI SaaS copilot для e-invoicing и VAT-комплаенса EU SME, стадия pre-launch</a:t>
            </a:r>
          </a:p>
          <a:p>
            <a:r>
              <a:t>• Возможность: SAM ~€2 млрд по целевым странам EU</a:t>
            </a:r>
          </a:p>
          <a:p>
            <a:r>
              <a:t>• Проблема: CAC не подтверждён, churn не смоделирован, маржа под угрозой legal-затрат</a:t>
            </a:r>
          </a:p>
          <a:p>
            <a:r>
              <a:t>• Рекомендация: Germany-first запуск после 2–3 недель валидации трёх ключевых допущений</a:t>
            </a:r>
          </a:p>
          <a:p>
            <a:r>
              <a:t>• Следующий шаг: запустить Google Ads тест €500–800 в Германии на этой неделе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Возможность рынка: SAM ~€2 млрд в EU</a:t>
            </a:r>
          </a:p>
          <a:p/>
          <a:p>
            <a:r>
              <a:t>• Регуляторный триггер: обязательный B2B e-invoicing в EU 2025–2028 [SRC-002](https://www.vatupdate.com/2026/03/24/germany-e-invoicing-b2b-mandate-timeline-and-compliance)</a:t>
            </a:r>
          </a:p>
          <a:p>
            <a:r>
              <a:t>• SAM (EU, целевые страны): ~€2 млрд — directional estimate</a:t>
            </a:r>
          </a:p>
          <a:p>
            <a:r>
              <a:t>• TAM: десятки миллионов SME и самозанятых в EU</a:t>
            </a:r>
          </a:p>
          <a:p>
            <a:r>
              <a:t>• SOM Year 1: определяется после валидации CAC и churn</a:t>
            </a:r>
          </a:p>
          <a:p>
            <a:r>
              <a:t>• Германия — крупнейший и наиболее срочный рынок в 2026 [SRC-002](https://www.vatupdate.com/2026/03/24/germany-e-invoicing-b2b-mandate-timeline-and-compliance)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Динамика рынка: регуляторная волна 2025–2028</a:t>
            </a:r>
          </a:p>
          <a:p/>
          <a:p>
            <a:r>
              <a:t>• Германия: обязательный B2B e-invoicing — мандат активен в 2026 [SRC-002](https://www.vatupdate.com/2026/03/24/germany-e-invoicing-b2b-mandate-timeline-and-compliance)</a:t>
            </a:r>
          </a:p>
          <a:p>
            <a:r>
              <a:t>• Франция: мандат сентябрь 2026, подтверждён Finance Act 2026 [SRC-010](https://www.ey.com/en_gl/technical/tax-alerts/french-government-announces-simplification-measures-as-part-of-september-2026-e-invoicing-mandate), [SRC-012](https://www.banqup.com/resources/blog/france-approves-finance-act-2026-confirms-e-invoicing-and-e-reporting-rules)</a:t>
            </a:r>
          </a:p>
          <a:p>
            <a:r>
              <a:t>• Италия: SDI-система уже действует, расширение охвата [SRC-024](https://www.storecove.com/blog/en/sdi-italy)</a:t>
            </a:r>
          </a:p>
          <a:p>
            <a:r>
              <a:t>• Испания: Verifactu — дата не подтверждена официально AEAT</a:t>
            </a:r>
          </a:p>
          <a:p>
            <a:r>
              <a:t>• Драйвер: штраф — клиент не может вычесть НДС по неверному инвойсу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Конкурентный ландшафт: ниша не занята</a:t>
            </a:r>
          </a:p>
          <a:p/>
          <a:p>
            <a:r>
              <a:t>• sevDesk (DE): лидер SMB-бухгалтерии в Германии, нет английского интерфейса [SRC-018](https://www.sevdesk.com/e-invoice-software)</a:t>
            </a:r>
          </a:p>
          <a:p>
            <a:r>
              <a:t>• sevDesk: нет логики cross-border VAT — прямой gap для InvoiceFlow AI [SRC-018](https://www.sevdesk.com/e-invoice-software)</a:t>
            </a:r>
          </a:p>
          <a:p>
            <a:r>
              <a:t>• Pennylane (FR): best-in-class EU SMB fintech, работает только во Франции</a:t>
            </a:r>
          </a:p>
          <a:p>
            <a:r>
              <a:t>• Xero / QuickBooks: полные бухгалтерские suite, €30–80/мес, сложный onboarding</a:t>
            </a:r>
          </a:p>
          <a:p>
            <a:r>
              <a:t>• Государственные порталы: плохой UX, нет guidance — не конкурент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Наши преимущества: English-first, cross-border-first</a:t>
            </a:r>
          </a:p>
          <a:p/>
          <a:p>
            <a:r>
              <a:t>• Единственный English-native cross-border compliance copilot для Германии</a:t>
            </a:r>
          </a:p>
          <a:p>
            <a:r>
              <a:t>• Проверка форматов ZUGFeRD (DE) и Factur-X (FR) — автоматически [SRC-002](https://www.vatupdate.com/2026/03/24/germany-e-invoicing-b2b-mandate-timeline-and-compliance), [SRC-020](https://www.cleartax.com/fr/en/e-invoicing-france)</a:t>
            </a:r>
          </a:p>
          <a:p>
            <a:r>
              <a:t>• Не заменяет бухгалтера — делает handoff чище и дешевле</a:t>
            </a:r>
          </a:p>
          <a:p>
            <a:r>
              <a:t>• Цена €49/мес — между порталами (бесплатно) и suite (€30–80/мес)</a:t>
            </a:r>
          </a:p>
          <a:p>
            <a:r>
              <a:t>• Onboarding fee €199 — опциональный, улучшает payback period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Целевая аудитория и боли</a:t>
            </a:r>
          </a:p>
          <a:p/>
          <a:p>
            <a:r>
              <a:t>• Сегмент 1: немецкие фрилансеры и micro-SME с EU-клиентами</a:t>
            </a:r>
          </a:p>
          <a:p>
            <a:r>
              <a:t>• Сегмент 2: французские micro-enterprises, cross-border продажи</a:t>
            </a:r>
          </a:p>
          <a:p>
            <a:r>
              <a:t>• Сегмент 3: Amazon FBA-продавцы — высокая готовность платить за VAT-комплаенс</a:t>
            </a:r>
          </a:p>
          <a:p>
            <a:r>
              <a:t>• Боль 1: разные форматы инвойсов в каждой стране → риск отказа НДС</a:t>
            </a:r>
          </a:p>
          <a:p>
            <a:r>
              <a:t>• Боль 2: бухгалтер недоступен в 23:00, когда инвойс нужен срочно</a:t>
            </a:r>
          </a:p>
          <a:p>
            <a:r>
              <a:t>• Боль 3: VAT-пороги срабатывают неожиданно → штрафы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Позиционирование и УТП</a:t>
            </a:r>
          </a:p>
          <a:p/>
          <a:p>
            <a:r>
              <a:t>• Для: фрилансеров и micro-SME в Германии, работающих с EU-клиентами</a:t>
            </a:r>
          </a:p>
          <a:p>
            <a:r>
              <a:t>• Мы: единственный English-first AI copilot для e-invoicing и VAT-комплаенса</a:t>
            </a:r>
          </a:p>
          <a:p>
            <a:r>
              <a:t>• Не: бухгалтерский suite — мы мост между бизнесом и бухгалтером</a:t>
            </a:r>
          </a:p>
          <a:p>
            <a:r>
              <a:t>• Ключевое сообщение: "Never have a VAT-denied invoice again"</a:t>
            </a:r>
          </a:p>
          <a:p>
            <a:r>
              <a:t>• Триггер покупки: страх финансовых потерь, не технология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GTM Стратегия: Germany-first, 3 канала</a:t>
            </a:r>
          </a:p>
          <a:p/>
          <a:p>
            <a:r>
              <a:t>• Канал 1: Paid Search — Google Ads "ZUGFeRD compliance", "e-invoicing software DE"</a:t>
            </a:r>
          </a:p>
          <a:p>
            <a:r>
              <a:t>• Канал 2: Accountant Referrals — Steuerberater как партнёры-реферреры</a:t>
            </a:r>
          </a:p>
          <a:p>
            <a:r>
              <a:t>• Канал 3: Community — Toytown Germany, InterNations, LinkedIn expat-группы</a:t>
            </a:r>
          </a:p>
          <a:p>
            <a:r>
              <a:t>• Accountant-канал обязателен: при ≥30% новых клиентов blended CAC ~€350 [ESTIMATE]</a:t>
            </a:r>
          </a:p>
          <a:p>
            <a:r>
              <a:t>• Только при blended CAC ~€350 достигается LTV/CAC ≥ 3.0 [ESTIMATE]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11.xml"/><Relationship Id="rId5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4.xml"/><Relationship Id="rId4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www.ey.com/en_gl/technical/tax-alerts/french-government-announces-simplification-measures-as-part-of-september-2026-e-invoicing-mandate" TargetMode="Externa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image" Target="../media/image-16-3.png"/><Relationship Id="rId4" Type="http://schemas.openxmlformats.org/officeDocument/2006/relationships/image" Target="../media/image-16-4.svg"/><Relationship Id="rId5" Type="http://schemas.openxmlformats.org/officeDocument/2006/relationships/image" Target="../media/image-16-5.png"/><Relationship Id="rId6" Type="http://schemas.openxmlformats.org/officeDocument/2006/relationships/image" Target="../media/image-16-6.svg"/><Relationship Id="rId7" Type="http://schemas.openxmlformats.org/officeDocument/2006/relationships/slideLayout" Target="../slideLayouts/slideLayout17.xml"/><Relationship Id="rId8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vatupdate.com/2026/03/24/germany-e-invoicing-b2b-mandate-timeline-and-compliance/" TargetMode="External"/><Relationship Id="rId4" Type="http://schemas.openxmlformats.org/officeDocument/2006/relationships/hyperlink" Target="https://www.ey.com/en_gl/technical/tax-alerts/french-government-announces-simplification-measures-as-part-of-september-2026-e-invoicing-mandate" TargetMode="External"/><Relationship Id="rId5" Type="http://schemas.openxmlformats.org/officeDocument/2006/relationships/hyperlink" Target="https://www.banqup.com/resources/blog/france-approves-finance-act-2026-confirms-e-invoicing-and-e-reporting-rules" TargetMode="External"/><Relationship Id="rId6" Type="http://schemas.openxmlformats.org/officeDocument/2006/relationships/hyperlink" Target="https://www.sevdesk.com/e-invoice-software" TargetMode="External"/><Relationship Id="rId7" Type="http://schemas.openxmlformats.org/officeDocument/2006/relationships/hyperlink" Target="https://www.cleartax.com/fr/en/e-invoicing-france" TargetMode="External"/><Relationship Id="rId8" Type="http://schemas.openxmlformats.org/officeDocument/2006/relationships/hyperlink" Target="https://www.storecove.com/blog/en/sdi-italy/" TargetMode="Externa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20.xml"/><Relationship Id="rId3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3.xml"/><Relationship Id="rId5" Type="http://schemas.openxmlformats.org/officeDocument/2006/relationships/hyperlink" Target="https://www.vatupdate.com/2026/03/24/germany-e-invoicing-b2b-mandate-timeline-and-compliance/" TargetMode="Externa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svg"/><Relationship Id="rId4" Type="http://schemas.openxmlformats.org/officeDocument/2006/relationships/image" Target="../media/image-4-4.png"/><Relationship Id="rId5" Type="http://schemas.openxmlformats.org/officeDocument/2006/relationships/image" Target="../media/image-4-5.svg"/><Relationship Id="rId6" Type="http://schemas.openxmlformats.org/officeDocument/2006/relationships/image" Target="../media/image-4-6.png"/><Relationship Id="rId7" Type="http://schemas.openxmlformats.org/officeDocument/2006/relationships/image" Target="../media/image-4-7.svg"/><Relationship Id="rId8" Type="http://schemas.openxmlformats.org/officeDocument/2006/relationships/image" Target="../media/image-4-8.png"/><Relationship Id="rId9" Type="http://schemas.openxmlformats.org/officeDocument/2006/relationships/image" Target="../media/image-4-9.svg"/><Relationship Id="rId10" Type="http://schemas.openxmlformats.org/officeDocument/2006/relationships/slideLayout" Target="../slideLayouts/slideLayout5.xml"/><Relationship Id="rId11" Type="http://schemas.openxmlformats.org/officeDocument/2006/relationships/notesSlide" Target="../notesSlides/notesSlide4.xml"/><Relationship Id="rId12" Type="http://schemas.openxmlformats.org/officeDocument/2006/relationships/hyperlink" Target="https://www.vatupdate.com/2026/03/24/germany-e-invoicing-b2b-mandate-timeline-and-compliance/" TargetMode="External"/><Relationship Id="rId13" Type="http://schemas.openxmlformats.org/officeDocument/2006/relationships/hyperlink" Target="https://www.ey.com/en_gl/technical/tax-alerts/french-government-announces-simplification-measures-as-part-of-september-2026-e-invoicing-mandate" TargetMode="External"/><Relationship Id="rId14" Type="http://schemas.openxmlformats.org/officeDocument/2006/relationships/hyperlink" Target="https://www.storecove.com/blog/en/sdi-italy/" TargetMode="Externa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.xml"/><Relationship Id="rId5" Type="http://schemas.openxmlformats.org/officeDocument/2006/relationships/hyperlink" Target="https://www.sevdesk.com/e-invoice-software" TargetMode="Externa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image" Target="../media/image-6-3.png"/><Relationship Id="rId4" Type="http://schemas.openxmlformats.org/officeDocument/2006/relationships/image" Target="../media/image-6-4.svg"/><Relationship Id="rId5" Type="http://schemas.openxmlformats.org/officeDocument/2006/relationships/image" Target="../media/image-6-5.png"/><Relationship Id="rId6" Type="http://schemas.openxmlformats.org/officeDocument/2006/relationships/image" Target="../media/image-6-6.svg"/><Relationship Id="rId7" Type="http://schemas.openxmlformats.org/officeDocument/2006/relationships/image" Target="../media/image-6-7.png"/><Relationship Id="rId8" Type="http://schemas.openxmlformats.org/officeDocument/2006/relationships/image" Target="../media/image-6-8.svg"/><Relationship Id="rId9" Type="http://schemas.openxmlformats.org/officeDocument/2006/relationships/slideLayout" Target="../slideLayouts/slideLayout7.xml"/><Relationship Id="rId10" Type="http://schemas.openxmlformats.org/officeDocument/2006/relationships/notesSlide" Target="../notesSlides/notesSlide6.xml"/><Relationship Id="rId11" Type="http://schemas.openxmlformats.org/officeDocument/2006/relationships/hyperlink" Target="https://www.vatupdate.com/2026/03/24/germany-e-invoicing-b2b-mandate-timeline-and-compliance/" TargetMode="Externa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1695376"/>
            <a:ext cx="4722763" cy="8859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450"/>
              </a:lnSpc>
              <a:buNone/>
            </a:pPr>
            <a:r>
              <a:rPr lang="en-US" sz="27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InvoiceFlow AI — EU Market Entry Strategy 2026</a:t>
            </a:r>
            <a:endParaRPr lang="en-US" sz="2750" dirty="0"/>
          </a:p>
        </p:txBody>
      </p:sp>
      <p:sp>
        <p:nvSpPr>
          <p:cNvPr id="4" name="Text 1"/>
          <p:cNvSpPr/>
          <p:nvPr/>
        </p:nvSpPr>
        <p:spPr>
          <a:xfrm>
            <a:off x="496119" y="2793950"/>
            <a:ext cx="4722763" cy="224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GTM Strategy • Trust Engine</a:t>
            </a:r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™</a:t>
            </a:r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• 09 May 2026</a:t>
            </a:r>
            <a:endParaRPr lang="en-US" sz="1100" dirty="0"/>
          </a:p>
        </p:txBody>
      </p:sp>
      <p:sp>
        <p:nvSpPr>
          <p:cNvPr id="5" name="Shape 2"/>
          <p:cNvSpPr/>
          <p:nvPr/>
        </p:nvSpPr>
        <p:spPr>
          <a:xfrm>
            <a:off x="496119" y="3182615"/>
            <a:ext cx="860227" cy="260747"/>
          </a:xfrm>
          <a:prstGeom prst="roundRect">
            <a:avLst>
              <a:gd name="adj" fmla="val 18268"/>
            </a:avLst>
          </a:prstGeom>
          <a:solidFill>
            <a:srgbClr val="F9D2D6"/>
          </a:solidFill>
          <a:ln/>
        </p:spPr>
        <p:txBody>
          <a:bodyPr/>
          <a:p/>
        </p:txBody>
      </p:sp>
      <p:sp>
        <p:nvSpPr>
          <p:cNvPr id="6" name="Text 3"/>
          <p:cNvSpPr/>
          <p:nvPr/>
        </p:nvSpPr>
        <p:spPr>
          <a:xfrm>
            <a:off x="581174" y="3225105"/>
            <a:ext cx="690116" cy="17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PRE-LAUNCH</a:t>
            </a:r>
            <a:endParaRPr lang="en-US" sz="850" dirty="0"/>
          </a:p>
        </p:txBody>
      </p:sp>
      <p:sp>
        <p:nvSpPr>
          <p:cNvPr id="7" name="Shape 4"/>
          <p:cNvSpPr/>
          <p:nvPr/>
        </p:nvSpPr>
        <p:spPr>
          <a:xfrm>
            <a:off x="1427187" y="3177853"/>
            <a:ext cx="1058987" cy="270272"/>
          </a:xfrm>
          <a:prstGeom prst="roundRect">
            <a:avLst>
              <a:gd name="adj" fmla="val 17624"/>
            </a:avLst>
          </a:prstGeom>
          <a:noFill/>
          <a:ln w="4763">
            <a:solidFill>
              <a:srgbClr val="7A0F1A"/>
            </a:solidFill>
            <a:prstDash val="solid"/>
          </a:ln>
        </p:spPr>
        <p:txBody>
          <a:bodyPr/>
          <a:p/>
        </p:txBody>
      </p:sp>
      <p:sp>
        <p:nvSpPr>
          <p:cNvPr id="8" name="Text 5"/>
          <p:cNvSpPr/>
          <p:nvPr/>
        </p:nvSpPr>
        <p:spPr>
          <a:xfrm>
            <a:off x="1517005" y="3225105"/>
            <a:ext cx="879351" cy="17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850" dirty="0">
                <a:solidFill>
                  <a:srgbClr val="7A0F1A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GERMANY-FIRST</a:t>
            </a:r>
            <a:endParaRPr lang="en-US" sz="850" dirty="0"/>
          </a:p>
        </p:txBody>
      </p:sp>
      <p:sp>
        <p:nvSpPr>
          <p:cNvPr id="9" name="Shape 6"/>
          <p:cNvSpPr/>
          <p:nvPr/>
        </p:nvSpPr>
        <p:spPr>
          <a:xfrm>
            <a:off x="2557016" y="3177853"/>
            <a:ext cx="603052" cy="270272"/>
          </a:xfrm>
          <a:prstGeom prst="roundRect">
            <a:avLst>
              <a:gd name="adj" fmla="val 17624"/>
            </a:avLst>
          </a:prstGeom>
          <a:noFill/>
          <a:ln w="4763">
            <a:solidFill>
              <a:srgbClr val="7A0F1A"/>
            </a:solidFill>
            <a:prstDash val="solid"/>
          </a:ln>
        </p:spPr>
        <p:txBody>
          <a:bodyPr/>
          <a:p/>
        </p:txBody>
      </p:sp>
      <p:sp>
        <p:nvSpPr>
          <p:cNvPr id="10" name="Text 7"/>
          <p:cNvSpPr/>
          <p:nvPr/>
        </p:nvSpPr>
        <p:spPr>
          <a:xfrm>
            <a:off x="2646834" y="3225105"/>
            <a:ext cx="423416" cy="17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850" dirty="0">
                <a:solidFill>
                  <a:srgbClr val="7A0F1A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AI SAAS</a:t>
            </a:r>
            <a:endParaRPr lang="en-US" sz="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03759" y="296987"/>
            <a:ext cx="2658070" cy="332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Sales Funnel</a:t>
            </a:r>
            <a:endParaRPr lang="en-US" sz="20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759" y="838498"/>
            <a:ext cx="3918272" cy="3918272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759" y="838498"/>
            <a:ext cx="3918272" cy="391827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86201" y="1184449"/>
            <a:ext cx="1329035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Funnel Stage Notes</a:t>
            </a:r>
            <a:endParaRPr lang="en-US" sz="1000" dirty="0"/>
          </a:p>
        </p:txBody>
      </p:sp>
      <p:sp>
        <p:nvSpPr>
          <p:cNvPr id="6" name="Shape 2"/>
          <p:cNvSpPr/>
          <p:nvPr/>
        </p:nvSpPr>
        <p:spPr>
          <a:xfrm>
            <a:off x="5086201" y="1440210"/>
            <a:ext cx="1539478" cy="1207963"/>
          </a:xfrm>
          <a:prstGeom prst="roundRect">
            <a:avLst>
              <a:gd name="adj" fmla="val 5677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7" name="Shape 3"/>
          <p:cNvSpPr/>
          <p:nvPr/>
        </p:nvSpPr>
        <p:spPr>
          <a:xfrm>
            <a:off x="5071914" y="1440210"/>
            <a:ext cx="57150" cy="1207963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8" name="Text 4"/>
          <p:cNvSpPr/>
          <p:nvPr/>
        </p:nvSpPr>
        <p:spPr>
          <a:xfrm>
            <a:off x="5249614" y="1560761"/>
            <a:ext cx="1255514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Awareness → Trial</a:t>
            </a:r>
            <a:endParaRPr lang="en-US" sz="1000" dirty="0"/>
          </a:p>
        </p:txBody>
      </p:sp>
      <p:sp>
        <p:nvSpPr>
          <p:cNvPr id="9" name="Text 5"/>
          <p:cNvSpPr/>
          <p:nvPr/>
        </p:nvSpPr>
        <p:spPr>
          <a:xfrm>
            <a:off x="5249614" y="1806550"/>
            <a:ext cx="1255514" cy="5768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Driven by paid search and community content. Click-through rates to be measured in Week 1 test.</a:t>
            </a:r>
            <a:endParaRPr lang="en-US" sz="800" dirty="0"/>
          </a:p>
        </p:txBody>
      </p:sp>
      <p:sp>
        <p:nvSpPr>
          <p:cNvPr id="10" name="Shape 6"/>
          <p:cNvSpPr/>
          <p:nvPr/>
        </p:nvSpPr>
        <p:spPr>
          <a:xfrm>
            <a:off x="6705377" y="1440210"/>
            <a:ext cx="1539478" cy="1207963"/>
          </a:xfrm>
          <a:prstGeom prst="roundRect">
            <a:avLst>
              <a:gd name="adj" fmla="val 5677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1" name="Shape 7"/>
          <p:cNvSpPr/>
          <p:nvPr/>
        </p:nvSpPr>
        <p:spPr>
          <a:xfrm>
            <a:off x="6691089" y="1440210"/>
            <a:ext cx="57150" cy="1207963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2" name="Text 8"/>
          <p:cNvSpPr/>
          <p:nvPr/>
        </p:nvSpPr>
        <p:spPr>
          <a:xfrm>
            <a:off x="6868790" y="1560761"/>
            <a:ext cx="1255514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Trial → Activation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6868790" y="1806550"/>
            <a:ext cx="1255514" cy="721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First invoice check is the key activation event. Onboarding quality determines retention signal.</a:t>
            </a:r>
            <a:endParaRPr lang="en-US" sz="800" dirty="0"/>
          </a:p>
        </p:txBody>
      </p:sp>
      <p:sp>
        <p:nvSpPr>
          <p:cNvPr id="14" name="Shape 10"/>
          <p:cNvSpPr/>
          <p:nvPr/>
        </p:nvSpPr>
        <p:spPr>
          <a:xfrm>
            <a:off x="5086201" y="2727871"/>
            <a:ext cx="1539478" cy="1063749"/>
          </a:xfrm>
          <a:prstGeom prst="roundRect">
            <a:avLst>
              <a:gd name="adj" fmla="val 6447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5" name="Shape 11"/>
          <p:cNvSpPr/>
          <p:nvPr/>
        </p:nvSpPr>
        <p:spPr>
          <a:xfrm>
            <a:off x="5071914" y="2727871"/>
            <a:ext cx="57150" cy="1063749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6" name="Text 12"/>
          <p:cNvSpPr/>
          <p:nvPr/>
        </p:nvSpPr>
        <p:spPr>
          <a:xfrm>
            <a:off x="5249614" y="2848421"/>
            <a:ext cx="1255514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Activation → Paid</a:t>
            </a:r>
            <a:endParaRPr lang="en-US" sz="1000" dirty="0"/>
          </a:p>
        </p:txBody>
      </p:sp>
      <p:sp>
        <p:nvSpPr>
          <p:cNvPr id="17" name="Text 13"/>
          <p:cNvSpPr/>
          <p:nvPr/>
        </p:nvSpPr>
        <p:spPr>
          <a:xfrm>
            <a:off x="5249614" y="3094211"/>
            <a:ext cx="1255514" cy="4326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Conversion to €49/month. Rate not yet validated — requires A/B testing.</a:t>
            </a:r>
            <a:endParaRPr lang="en-US" sz="800" dirty="0"/>
          </a:p>
        </p:txBody>
      </p:sp>
      <p:sp>
        <p:nvSpPr>
          <p:cNvPr id="18" name="Shape 14"/>
          <p:cNvSpPr/>
          <p:nvPr/>
        </p:nvSpPr>
        <p:spPr>
          <a:xfrm>
            <a:off x="6705377" y="2727871"/>
            <a:ext cx="1539478" cy="1063749"/>
          </a:xfrm>
          <a:prstGeom prst="roundRect">
            <a:avLst>
              <a:gd name="adj" fmla="val 6447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6691089" y="2727871"/>
            <a:ext cx="57150" cy="1063749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6868790" y="2848421"/>
            <a:ext cx="1255514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Referral Loop</a:t>
            </a:r>
            <a:endParaRPr lang="en-US" sz="1000" dirty="0"/>
          </a:p>
        </p:txBody>
      </p:sp>
      <p:sp>
        <p:nvSpPr>
          <p:cNvPr id="21" name="Text 17"/>
          <p:cNvSpPr/>
          <p:nvPr/>
        </p:nvSpPr>
        <p:spPr>
          <a:xfrm>
            <a:off x="6868790" y="3094211"/>
            <a:ext cx="1255514" cy="5768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Accountant handoff creates referral loop back to Steuerberater channel. Structural CAC reducer.</a:t>
            </a:r>
            <a:endParaRPr lang="en-US" sz="800" dirty="0"/>
          </a:p>
        </p:txBody>
      </p:sp>
      <p:sp>
        <p:nvSpPr>
          <p:cNvPr id="22" name="Shape 18"/>
          <p:cNvSpPr/>
          <p:nvPr/>
        </p:nvSpPr>
        <p:spPr>
          <a:xfrm>
            <a:off x="5086201" y="3881289"/>
            <a:ext cx="3158654" cy="519559"/>
          </a:xfrm>
          <a:prstGeom prst="roundRect">
            <a:avLst>
              <a:gd name="adj" fmla="val 8595"/>
            </a:avLst>
          </a:prstGeom>
          <a:solidFill>
            <a:srgbClr val="FCF2B5"/>
          </a:solidFill>
          <a:ln/>
        </p:spPr>
        <p:txBody>
          <a:bodyPr/>
          <a:p/>
        </p:txBody>
      </p:sp>
      <p:pic>
        <p:nvPicPr>
          <p:cNvPr id="2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464" y="4030638"/>
            <a:ext cx="132904" cy="106263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5431631" y="3987552"/>
            <a:ext cx="2706960" cy="2884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All funnel conversion rates are unvalidated hypotheses. A/B testing required from Day 1.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9610" y="373707"/>
            <a:ext cx="7695307" cy="4014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50"/>
              </a:lnSpc>
              <a:buNone/>
            </a:pPr>
            <a:r>
              <a:rPr lang="en-US" sz="25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Launch Timeline: 30 / 60 / 90 Days from 09 May 2026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4564856" y="1008013"/>
            <a:ext cx="14288" cy="3123456"/>
          </a:xfrm>
          <a:prstGeom prst="roundRect">
            <a:avLst>
              <a:gd name="adj" fmla="val 377661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056385" y="1145381"/>
            <a:ext cx="385390" cy="14288"/>
          </a:xfrm>
          <a:prstGeom prst="roundRect">
            <a:avLst>
              <a:gd name="adj" fmla="val 377661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4427488" y="1008013"/>
            <a:ext cx="289024" cy="289024"/>
          </a:xfrm>
          <a:prstGeom prst="roundRect">
            <a:avLst>
              <a:gd name="adj" fmla="val 18670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4475671" y="1032086"/>
            <a:ext cx="192658" cy="24087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273498" y="1052140"/>
            <a:ext cx="1656159" cy="200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55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Days 1–21 — May 2026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49610" y="1322636"/>
            <a:ext cx="3480048" cy="37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Google Ads test €500–800. 20–30 customer interviews. Confirm Verifactu Spain date via aeat.es directly.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702225" y="1892126"/>
            <a:ext cx="385390" cy="14288"/>
          </a:xfrm>
          <a:prstGeom prst="roundRect">
            <a:avLst>
              <a:gd name="adj" fmla="val 377661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0" name="Shape 8"/>
          <p:cNvSpPr/>
          <p:nvPr/>
        </p:nvSpPr>
        <p:spPr>
          <a:xfrm>
            <a:off x="4427488" y="1754758"/>
            <a:ext cx="289024" cy="289024"/>
          </a:xfrm>
          <a:prstGeom prst="roundRect">
            <a:avLst>
              <a:gd name="adj" fmla="val 18670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475671" y="1778831"/>
            <a:ext cx="192658" cy="24087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214342" y="1798886"/>
            <a:ext cx="1840334" cy="200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Day 21 — Go / No-Go Gate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5214342" y="2069381"/>
            <a:ext cx="3480048" cy="37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If CAC &lt; €700 AND pain confirmed → proceed to full Germany launch. Otherwise: pause and remodel.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056385" y="2544514"/>
            <a:ext cx="385390" cy="14288"/>
          </a:xfrm>
          <a:prstGeom prst="roundRect">
            <a:avLst>
              <a:gd name="adj" fmla="val 377661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4427488" y="2407146"/>
            <a:ext cx="289024" cy="289024"/>
          </a:xfrm>
          <a:prstGeom prst="roundRect">
            <a:avLst>
              <a:gd name="adj" fmla="val 18670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475671" y="2431219"/>
            <a:ext cx="192658" cy="24087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2077715" y="2451274"/>
            <a:ext cx="1851943" cy="200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55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Days 22–60 — June 2026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49610" y="2721769"/>
            <a:ext cx="3480048" cy="37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Full Germany launch. Activate accountant referral channel. Scale paid search within validated CAC envelope.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702225" y="3196903"/>
            <a:ext cx="385390" cy="14288"/>
          </a:xfrm>
          <a:prstGeom prst="roundRect">
            <a:avLst>
              <a:gd name="adj" fmla="val 377661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20" name="Shape 18"/>
          <p:cNvSpPr/>
          <p:nvPr/>
        </p:nvSpPr>
        <p:spPr>
          <a:xfrm>
            <a:off x="4427488" y="3059534"/>
            <a:ext cx="289024" cy="289024"/>
          </a:xfrm>
          <a:prstGeom prst="roundRect">
            <a:avLst>
              <a:gd name="adj" fmla="val 18670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4475671" y="3083607"/>
            <a:ext cx="192658" cy="24087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4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5214342" y="3103662"/>
            <a:ext cx="2379911" cy="200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Days 61–90 — July–August 2026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214342" y="3374157"/>
            <a:ext cx="3480048" cy="37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Evaluate Month-3 churn cohort. Decision on France expansion (mandate September 2026).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49610" y="4262438"/>
            <a:ext cx="8244780" cy="507281"/>
          </a:xfrm>
          <a:prstGeom prst="roundRect">
            <a:avLst>
              <a:gd name="adj" fmla="val 10637"/>
            </a:avLst>
          </a:prstGeom>
          <a:solidFill>
            <a:srgbClr val="F7BBC1"/>
          </a:solidFill>
          <a:ln/>
        </p:spPr>
        <p:txBody>
          <a:bodyPr/>
          <a:p/>
        </p:txBody>
      </p:sp>
      <p:pic>
        <p:nvPicPr>
          <p:cNvPr id="2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048" y="4453384"/>
            <a:ext cx="160586" cy="128439"/>
          </a:xfrm>
          <a:prstGeom prst="rect">
            <a:avLst/>
          </a:prstGeom>
        </p:spPr>
      </p:pic>
      <p:sp>
        <p:nvSpPr>
          <p:cNvPr id="26" name="Text 23"/>
          <p:cNvSpPr/>
          <p:nvPr/>
        </p:nvSpPr>
        <p:spPr>
          <a:xfrm>
            <a:off x="867073" y="4410894"/>
            <a:ext cx="7698879" cy="1898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The Day 21 gate is a hard decision point — not a formality. Full budget commitment only after real CAC data is in hand.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5219" y="332705"/>
            <a:ext cx="5665440" cy="373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2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Unit Economics: Three Critical Thresholds</a:t>
            </a:r>
            <a:endParaRPr lang="en-US" sz="2350" dirty="0"/>
          </a:p>
        </p:txBody>
      </p:sp>
      <p:sp>
        <p:nvSpPr>
          <p:cNvPr id="3" name="Text 1"/>
          <p:cNvSpPr/>
          <p:nvPr/>
        </p:nvSpPr>
        <p:spPr>
          <a:xfrm>
            <a:off x="445219" y="968053"/>
            <a:ext cx="4063678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100"/>
              </a:lnSpc>
              <a:buNone/>
            </a:pPr>
            <a:r>
              <a:rPr lang="en-US" sz="3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€49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1729457" y="1498178"/>
            <a:ext cx="1495202" cy="1868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Monthly Price</a:t>
            </a:r>
            <a:endParaRPr lang="en-US" sz="1150" dirty="0"/>
          </a:p>
        </p:txBody>
      </p:sp>
      <p:sp>
        <p:nvSpPr>
          <p:cNvPr id="5" name="Text 3"/>
          <p:cNvSpPr/>
          <p:nvPr/>
        </p:nvSpPr>
        <p:spPr>
          <a:xfrm>
            <a:off x="445219" y="1745531"/>
            <a:ext cx="4063678" cy="3417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80% gross margin target [ESTIMATE — client inputs]. COGS ceiling: €9.80/client/month.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4635029" y="968053"/>
            <a:ext cx="4063678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100"/>
              </a:lnSpc>
              <a:buNone/>
            </a:pPr>
            <a:r>
              <a:rPr lang="en-US" sz="3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€450</a:t>
            </a:r>
            <a:endParaRPr lang="en-US" sz="3100" dirty="0"/>
          </a:p>
        </p:txBody>
      </p:sp>
      <p:sp>
        <p:nvSpPr>
          <p:cNvPr id="7" name="Text 5"/>
          <p:cNvSpPr/>
          <p:nvPr/>
        </p:nvSpPr>
        <p:spPr>
          <a:xfrm>
            <a:off x="5919267" y="1498178"/>
            <a:ext cx="1495202" cy="1868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Modeled CAC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4635029" y="1745531"/>
            <a:ext cx="4063678" cy="3417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Likely understated by 2–3× based on competitive CPC data [F-P-003, F-P-004]. Real CAC to be measured in Week 1 test.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45219" y="2348805"/>
            <a:ext cx="4063678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100"/>
              </a:lnSpc>
              <a:buNone/>
            </a:pPr>
            <a:r>
              <a:rPr lang="en-US" sz="3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2.32</a:t>
            </a:r>
            <a:endParaRPr lang="en-US" sz="3100" dirty="0"/>
          </a:p>
        </p:txBody>
      </p:sp>
      <p:sp>
        <p:nvSpPr>
          <p:cNvPr id="10" name="Text 8"/>
          <p:cNvSpPr/>
          <p:nvPr/>
        </p:nvSpPr>
        <p:spPr>
          <a:xfrm>
            <a:off x="1729457" y="2878931"/>
            <a:ext cx="1495202" cy="1868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LTV/CAC at 4% Churn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45219" y="3126284"/>
            <a:ext cx="4063678" cy="3417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Below the 3.0 threshold required for a healthy SaaS business [ESTIMATE, F-P-004].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4635029" y="2348805"/>
            <a:ext cx="4063678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100"/>
              </a:lnSpc>
              <a:buNone/>
            </a:pPr>
            <a:r>
              <a:rPr lang="en-US" sz="3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€350</a:t>
            </a:r>
            <a:endParaRPr lang="en-US" sz="3100" dirty="0"/>
          </a:p>
        </p:txBody>
      </p:sp>
      <p:sp>
        <p:nvSpPr>
          <p:cNvPr id="13" name="Text 11"/>
          <p:cNvSpPr/>
          <p:nvPr/>
        </p:nvSpPr>
        <p:spPr>
          <a:xfrm>
            <a:off x="5909965" y="2878931"/>
            <a:ext cx="1513805" cy="1868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Blended CAC Required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4635029" y="3126284"/>
            <a:ext cx="4063678" cy="3417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Only achievable when accountant referrals ≥30% of new customers. LTV/CAC ≥ 3.0 [ESTIMATE].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445219" y="3581474"/>
            <a:ext cx="8253487" cy="1229320"/>
          </a:xfrm>
          <a:prstGeom prst="roundRect">
            <a:avLst>
              <a:gd name="adj" fmla="val 4087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570533" y="3651498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Churn Rate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320281" y="3651498"/>
            <a:ext cx="2503438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LTV/CAC (CAC €450)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6067648" y="3651498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Verdict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70533" y="3957637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&lt;3%/month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320281" y="3957637"/>
            <a:ext cx="2503438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≥ 3.0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6067648" y="3957637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Viable — target zone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570533" y="4263777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4%/month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320281" y="4263777"/>
            <a:ext cx="2503438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2.32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6067648" y="4263777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Below threshold — requires CAC reduction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570533" y="4569916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&gt;5%/month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320281" y="4569916"/>
            <a:ext cx="2503438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&lt;2.0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067648" y="4569916"/>
            <a:ext cx="2505819" cy="170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Every customer is loss-making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4489" y="335905"/>
            <a:ext cx="5225876" cy="352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Financial Forecast: Conservative Scenario</a:t>
            </a:r>
            <a:endParaRPr lang="en-US" sz="22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489" y="925041"/>
            <a:ext cx="4163169" cy="202912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640793" y="1066487"/>
            <a:ext cx="160511" cy="90488"/>
          </a:xfrm>
          <a:prstGeom prst="rect">
            <a:avLst/>
          </a:prstGeom>
          <a:noFill/>
          <a:ln/>
        </p:spPr>
        <p:txBody>
          <a:bodyPr wrap="square" lIns="19050" tIns="19050" rIns="19050" bIns="19050" rtlCol="0" anchor="t"/>
          <a:lstStyle/>
          <a:p>
            <a:pPr algn="l" indent="0" marL="0">
              <a:lnSpc>
                <a:spcPts val="400"/>
              </a:lnSpc>
              <a:buNone/>
            </a:pPr>
            <a:r>
              <a:rPr lang="en-US" sz="400" dirty="0">
                <a:solidFill>
                  <a:srgbClr val="FFFFFF"/>
                </a:solidFill>
                <a:latin typeface="-apple-system, BlinkMacSystemFont, Segoe UI, Roboto, Helvetica Neue, Arial, sans-serif Medium" pitchFamily="34" charset="0"/>
                <a:ea typeface="-apple-system, BlinkMacSystemFont, Segoe UI, Roboto, Helvetica Neue, Arial, sans-serif Medium" pitchFamily="34" charset="-122"/>
                <a:cs typeface="-apple-system, BlinkMacSystemFont, Segoe UI, Roboto, Helvetica Neue, Arial, sans-serif Medium" pitchFamily="34" charset="-120"/>
              </a:rPr>
              <a:t>3.43k</a:t>
            </a:r>
            <a:endParaRPr lang="en-US" sz="400" dirty="0"/>
          </a:p>
        </p:txBody>
      </p:sp>
      <p:sp>
        <p:nvSpPr>
          <p:cNvPr id="5" name="Text 2"/>
          <p:cNvSpPr/>
          <p:nvPr/>
        </p:nvSpPr>
        <p:spPr>
          <a:xfrm>
            <a:off x="3619612" y="1738571"/>
            <a:ext cx="160511" cy="90488"/>
          </a:xfrm>
          <a:prstGeom prst="rect">
            <a:avLst/>
          </a:prstGeom>
          <a:noFill/>
          <a:ln/>
        </p:spPr>
        <p:txBody>
          <a:bodyPr wrap="square" lIns="19050" tIns="19050" rIns="19050" bIns="19050" rtlCol="0" anchor="t"/>
          <a:lstStyle/>
          <a:p>
            <a:pPr algn="l" indent="0" marL="0">
              <a:lnSpc>
                <a:spcPts val="400"/>
              </a:lnSpc>
              <a:buNone/>
            </a:pPr>
            <a:r>
              <a:rPr lang="en-US" sz="400" dirty="0">
                <a:solidFill>
                  <a:srgbClr val="FFFFFF"/>
                </a:solidFill>
                <a:latin typeface="-apple-system, BlinkMacSystemFont, Segoe UI, Roboto, Helvetica Neue, Arial, sans-serif Medium" pitchFamily="34" charset="0"/>
                <a:ea typeface="-apple-system, BlinkMacSystemFont, Segoe UI, Roboto, Helvetica Neue, Arial, sans-serif Medium" pitchFamily="34" charset="-122"/>
                <a:cs typeface="-apple-system, BlinkMacSystemFont, Segoe UI, Roboto, Helvetica Neue, Arial, sans-serif Medium" pitchFamily="34" charset="-120"/>
              </a:rPr>
              <a:t>2.06k</a:t>
            </a:r>
            <a:endParaRPr lang="en-US" sz="400" dirty="0"/>
          </a:p>
        </p:txBody>
      </p:sp>
      <p:sp>
        <p:nvSpPr>
          <p:cNvPr id="6" name="Text 3"/>
          <p:cNvSpPr/>
          <p:nvPr/>
        </p:nvSpPr>
        <p:spPr>
          <a:xfrm>
            <a:off x="5118050" y="913805"/>
            <a:ext cx="1722537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Key Financial Assumptions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5118050" y="1191518"/>
            <a:ext cx="3356074" cy="835447"/>
          </a:xfrm>
          <a:prstGeom prst="roundRect">
            <a:avLst>
              <a:gd name="adj" fmla="val 820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8" name="Shape 5"/>
          <p:cNvSpPr/>
          <p:nvPr/>
        </p:nvSpPr>
        <p:spPr>
          <a:xfrm>
            <a:off x="5103763" y="1191518"/>
            <a:ext cx="57150" cy="835447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9" name="Text 6"/>
          <p:cNvSpPr/>
          <p:nvPr/>
        </p:nvSpPr>
        <p:spPr>
          <a:xfrm>
            <a:off x="5288161" y="1318766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Acquisition Rate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5288161" y="1585243"/>
            <a:ext cx="3058716" cy="314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Base: 6–7 clients/month at CAC €450. Conservative: 3–4 clients/month at CAC €900 [ESTIMATE, F-P-004].</a:t>
            </a:r>
            <a:endParaRPr lang="en-US" sz="850" dirty="0"/>
          </a:p>
        </p:txBody>
      </p:sp>
      <p:sp>
        <p:nvSpPr>
          <p:cNvPr id="11" name="Shape 8"/>
          <p:cNvSpPr/>
          <p:nvPr/>
        </p:nvSpPr>
        <p:spPr>
          <a:xfrm>
            <a:off x="5118050" y="2116931"/>
            <a:ext cx="3356074" cy="835447"/>
          </a:xfrm>
          <a:prstGeom prst="roundRect">
            <a:avLst>
              <a:gd name="adj" fmla="val 820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2" name="Shape 9"/>
          <p:cNvSpPr/>
          <p:nvPr/>
        </p:nvSpPr>
        <p:spPr>
          <a:xfrm>
            <a:off x="5103763" y="2116931"/>
            <a:ext cx="57150" cy="835447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3" name="Text 10"/>
          <p:cNvSpPr/>
          <p:nvPr/>
        </p:nvSpPr>
        <p:spPr>
          <a:xfrm>
            <a:off x="5288161" y="2244179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Break-Even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5288161" y="2510656"/>
            <a:ext cx="3058716" cy="314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200+ paying clients required. At paid ads alone: ~2.5–3 years. Accountant channel is the accelerator [ESTIMATE].</a:t>
            </a:r>
            <a:endParaRPr lang="en-US" sz="850" dirty="0"/>
          </a:p>
        </p:txBody>
      </p:sp>
      <p:sp>
        <p:nvSpPr>
          <p:cNvPr id="15" name="Shape 12"/>
          <p:cNvSpPr/>
          <p:nvPr/>
        </p:nvSpPr>
        <p:spPr>
          <a:xfrm>
            <a:off x="5118050" y="3042345"/>
            <a:ext cx="3356074" cy="835447"/>
          </a:xfrm>
          <a:prstGeom prst="roundRect">
            <a:avLst>
              <a:gd name="adj" fmla="val 820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6" name="Shape 13"/>
          <p:cNvSpPr/>
          <p:nvPr/>
        </p:nvSpPr>
        <p:spPr>
          <a:xfrm>
            <a:off x="5103763" y="3042345"/>
            <a:ext cx="57150" cy="835447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4"/>
          <p:cNvSpPr/>
          <p:nvPr/>
        </p:nvSpPr>
        <p:spPr>
          <a:xfrm>
            <a:off x="5288161" y="3169593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Setup Fee Impact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5288161" y="3436069"/>
            <a:ext cx="3058716" cy="314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≥40% attachment rate on €199 onboarding fee improves payback to ~9.2 months [ESTIMATE].</a:t>
            </a:r>
            <a:endParaRPr lang="en-US" sz="850" dirty="0"/>
          </a:p>
        </p:txBody>
      </p:sp>
      <p:sp>
        <p:nvSpPr>
          <p:cNvPr id="19" name="Shape 16"/>
          <p:cNvSpPr/>
          <p:nvPr/>
        </p:nvSpPr>
        <p:spPr>
          <a:xfrm>
            <a:off x="5118050" y="3978994"/>
            <a:ext cx="3356074" cy="727323"/>
          </a:xfrm>
          <a:prstGeom prst="roundRect">
            <a:avLst>
              <a:gd name="adj" fmla="val 6524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2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011" y="4140324"/>
            <a:ext cx="141163" cy="112961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5485135" y="4097164"/>
            <a:ext cx="2876029" cy="471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Operating expenses data (F-O-001) is missing. Break-even cannot be calculated precisely until this is provided.</a:t>
            </a:r>
            <a:endParaRPr lang="en-US" sz="8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1643" y="382935"/>
            <a:ext cx="3245495" cy="366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23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Top 4 Risks &amp; Mitigation</a:t>
            </a:r>
            <a:endParaRPr lang="en-US" sz="2300" dirty="0"/>
          </a:p>
        </p:txBody>
      </p:sp>
      <p:sp>
        <p:nvSpPr>
          <p:cNvPr id="3" name="Shape 1"/>
          <p:cNvSpPr/>
          <p:nvPr/>
        </p:nvSpPr>
        <p:spPr>
          <a:xfrm>
            <a:off x="521643" y="944240"/>
            <a:ext cx="4001691" cy="1502271"/>
          </a:xfrm>
          <a:prstGeom prst="roundRect">
            <a:avLst>
              <a:gd name="adj" fmla="val 3282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535930" y="958528"/>
            <a:ext cx="3973116" cy="352202"/>
          </a:xfrm>
          <a:prstGeom prst="roundRect">
            <a:avLst>
              <a:gd name="adj" fmla="val 9132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434456" y="1022152"/>
            <a:ext cx="176064" cy="22011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653281" y="1407914"/>
            <a:ext cx="1467445" cy="183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CAC 2–5× Model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653281" y="1649611"/>
            <a:ext cx="3738414" cy="6652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Risk: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Real CAC is 2–5× the modeled €450, based on competitive CPC benchmarks [F-P-003].</a:t>
            </a:r>
            <a:endParaRPr lang="en-US" sz="900" dirty="0"/>
          </a:p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Mitigation: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Run €500–800 Google Ads test before committing full monthly budget. Gate at Day 21.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620518" y="944240"/>
            <a:ext cx="4001765" cy="1502271"/>
          </a:xfrm>
          <a:prstGeom prst="roundRect">
            <a:avLst>
              <a:gd name="adj" fmla="val 3282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4634805" y="958528"/>
            <a:ext cx="3973190" cy="352202"/>
          </a:xfrm>
          <a:prstGeom prst="roundRect">
            <a:avLst>
              <a:gd name="adj" fmla="val 9132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6533331" y="1022152"/>
            <a:ext cx="176064" cy="22011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4752156" y="1407914"/>
            <a:ext cx="1467445" cy="183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Churn Unmodeled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4752156" y="1649611"/>
            <a:ext cx="3738488" cy="6652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Risk: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Churn has not been modeled from real data. At &gt;5%/month, every customer is loss-making.</a:t>
            </a:r>
            <a:endParaRPr lang="en-US" sz="900" dirty="0"/>
          </a:p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Mitigation: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Instrument cohort retention tracking from Day 1. Evaluate Month-3 cohort before France decision.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21643" y="2543696"/>
            <a:ext cx="4001691" cy="1502271"/>
          </a:xfrm>
          <a:prstGeom prst="roundRect">
            <a:avLst>
              <a:gd name="adj" fmla="val 3282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4" name="Shape 12"/>
          <p:cNvSpPr/>
          <p:nvPr/>
        </p:nvSpPr>
        <p:spPr>
          <a:xfrm>
            <a:off x="535930" y="2557983"/>
            <a:ext cx="3973116" cy="352202"/>
          </a:xfrm>
          <a:prstGeom prst="roundRect">
            <a:avLst>
              <a:gd name="adj" fmla="val 9132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5" name="Text 13"/>
          <p:cNvSpPr/>
          <p:nvPr/>
        </p:nvSpPr>
        <p:spPr>
          <a:xfrm>
            <a:off x="2434456" y="2621607"/>
            <a:ext cx="176064" cy="22011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653281" y="3007370"/>
            <a:ext cx="1895177" cy="183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Spain Verifactu Unconfirmed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653281" y="3249067"/>
            <a:ext cx="3738414" cy="6652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Risk: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Verifactu mandate date is not officially confirmed by AEAT. Budget allocation premature.</a:t>
            </a:r>
            <a:endParaRPr lang="en-US" sz="900" dirty="0"/>
          </a:p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Mitigation: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Do not spend budget on Spain until date confirmed directly via aeat.es.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4620518" y="2543696"/>
            <a:ext cx="4001765" cy="1502271"/>
          </a:xfrm>
          <a:prstGeom prst="roundRect">
            <a:avLst>
              <a:gd name="adj" fmla="val 3282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34805" y="2557983"/>
            <a:ext cx="3973190" cy="352202"/>
          </a:xfrm>
          <a:prstGeom prst="roundRect">
            <a:avLst>
              <a:gd name="adj" fmla="val 9132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6533331" y="2621607"/>
            <a:ext cx="176064" cy="22011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4</a:t>
            </a:r>
            <a:endParaRPr lang="en-US" sz="1350" dirty="0"/>
          </a:p>
        </p:txBody>
      </p:sp>
      <p:sp>
        <p:nvSpPr>
          <p:cNvPr id="21" name="Text 19"/>
          <p:cNvSpPr/>
          <p:nvPr/>
        </p:nvSpPr>
        <p:spPr>
          <a:xfrm>
            <a:off x="4752156" y="3007370"/>
            <a:ext cx="1570286" cy="183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Legal Maintenance Cost</a:t>
            </a:r>
            <a:endParaRPr lang="en-US" sz="1150" dirty="0"/>
          </a:p>
        </p:txBody>
      </p:sp>
      <p:sp>
        <p:nvSpPr>
          <p:cNvPr id="22" name="Text 20"/>
          <p:cNvSpPr/>
          <p:nvPr/>
        </p:nvSpPr>
        <p:spPr>
          <a:xfrm>
            <a:off x="4752156" y="3249067"/>
            <a:ext cx="3738488" cy="6652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Risk: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Legal maintenance across 3 markets (DE + FR + ES) estimated at €3,000–6,000/month COGS — breaks 80% margin target [ESTIMATE].</a:t>
            </a:r>
            <a:endParaRPr lang="en-US" sz="900" dirty="0"/>
          </a:p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Mitigation: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Sequence market entry. Germany only until unit economics confirmed.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521643" y="4155281"/>
            <a:ext cx="8100640" cy="605210"/>
          </a:xfrm>
          <a:prstGeom prst="roundRect">
            <a:avLst>
              <a:gd name="adj" fmla="val 8147"/>
            </a:avLst>
          </a:prstGeom>
          <a:solidFill>
            <a:srgbClr val="F7BBC1"/>
          </a:solidFill>
          <a:ln/>
        </p:spPr>
        <p:txBody>
          <a:bodyPr/>
          <a:p/>
        </p:txBody>
      </p:sp>
      <p:pic>
        <p:nvPicPr>
          <p:cNvPr id="2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994" y="4323085"/>
            <a:ext cx="146745" cy="117351"/>
          </a:xfrm>
          <a:prstGeom prst="rect">
            <a:avLst/>
          </a:prstGeom>
        </p:spPr>
      </p:pic>
      <p:sp>
        <p:nvSpPr>
          <p:cNvPr id="25" name="Text 22"/>
          <p:cNvSpPr/>
          <p:nvPr/>
        </p:nvSpPr>
        <p:spPr>
          <a:xfrm>
            <a:off x="903089" y="4281785"/>
            <a:ext cx="7601843" cy="3326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90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Board Verdict: Yellow Light (Major)</a:t>
            </a:r>
            <a:pPr algn="l" indent="0" marL="0">
              <a:lnSpc>
                <a:spcPts val="13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Launchable after validation of the three critical assumptions. Do not commit full budget before Day 21 gate.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88379" y="429890"/>
            <a:ext cx="5672361" cy="4360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7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Roadmap by Quarter (from Q2 2026)</a:t>
            </a:r>
            <a:endParaRPr lang="en-US" sz="2700" dirty="0"/>
          </a:p>
        </p:txBody>
      </p:sp>
      <p:sp>
        <p:nvSpPr>
          <p:cNvPr id="3" name="Shape 1"/>
          <p:cNvSpPr/>
          <p:nvPr/>
        </p:nvSpPr>
        <p:spPr>
          <a:xfrm>
            <a:off x="4562475" y="1140693"/>
            <a:ext cx="19050" cy="3572842"/>
          </a:xfrm>
          <a:prstGeom prst="roundRect">
            <a:avLst>
              <a:gd name="adj" fmla="val 307674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172396" y="1747465"/>
            <a:ext cx="418654" cy="19050"/>
          </a:xfrm>
          <a:prstGeom prst="roundRect">
            <a:avLst>
              <a:gd name="adj" fmla="val 307674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4519687" y="1704677"/>
            <a:ext cx="104626" cy="104626"/>
          </a:xfrm>
          <a:prstGeom prst="roundRect">
            <a:avLst>
              <a:gd name="adj" fmla="val 27311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488379" y="1140693"/>
            <a:ext cx="3664967" cy="1232595"/>
          </a:xfrm>
          <a:prstGeom prst="roundRect">
            <a:avLst>
              <a:gd name="adj" fmla="val 4755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2264718" y="1284982"/>
            <a:ext cx="1744340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Q2 2026 — May–June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632668" y="1585392"/>
            <a:ext cx="3376389" cy="643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Validate CAC via Google Ads test. 20–30 customer interviews. Day 21 go/no-go gate. Launch Germany: paid search + accountant referral channel.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552950" y="2580382"/>
            <a:ext cx="418654" cy="19050"/>
          </a:xfrm>
          <a:prstGeom prst="roundRect">
            <a:avLst>
              <a:gd name="adj" fmla="val 307674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0" name="Shape 8"/>
          <p:cNvSpPr/>
          <p:nvPr/>
        </p:nvSpPr>
        <p:spPr>
          <a:xfrm>
            <a:off x="4519687" y="2537594"/>
            <a:ext cx="104626" cy="104626"/>
          </a:xfrm>
          <a:prstGeom prst="roundRect">
            <a:avLst>
              <a:gd name="adj" fmla="val 27311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990654" y="1973610"/>
            <a:ext cx="3664967" cy="1232595"/>
          </a:xfrm>
          <a:prstGeom prst="roundRect">
            <a:avLst>
              <a:gd name="adj" fmla="val 4755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5134942" y="2117899"/>
            <a:ext cx="2191792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Q3 2026 — July–September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5134942" y="2418308"/>
            <a:ext cx="3376389" cy="643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3"/>
              </a:rPr>
              <a:t>Evaluate Month-3 churn cohort. Optimize funnel conversion. Decision on France expansion (mandate September 2026) [SRC-010].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172396" y="3275930"/>
            <a:ext cx="418654" cy="19050"/>
          </a:xfrm>
          <a:prstGeom prst="roundRect">
            <a:avLst>
              <a:gd name="adj" fmla="val 307674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4519687" y="3233142"/>
            <a:ext cx="104626" cy="104626"/>
          </a:xfrm>
          <a:prstGeom prst="roundRect">
            <a:avLst>
              <a:gd name="adj" fmla="val 27311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6" name="Shape 14"/>
          <p:cNvSpPr/>
          <p:nvPr/>
        </p:nvSpPr>
        <p:spPr>
          <a:xfrm>
            <a:off x="488379" y="2727275"/>
            <a:ext cx="3664967" cy="1116360"/>
          </a:xfrm>
          <a:prstGeom prst="roundRect">
            <a:avLst>
              <a:gd name="adj" fmla="val 5250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1605930" y="2871564"/>
            <a:ext cx="2403128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Q4 2026 — October–December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632668" y="3171974"/>
            <a:ext cx="3376389" cy="4290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Scale Germany operations. Evaluate Spain only upon official AEAT confirmation of Verifactu date.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552950" y="4087713"/>
            <a:ext cx="418654" cy="19050"/>
          </a:xfrm>
          <a:prstGeom prst="roundRect">
            <a:avLst>
              <a:gd name="adj" fmla="val 307674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20" name="Shape 18"/>
          <p:cNvSpPr/>
          <p:nvPr/>
        </p:nvSpPr>
        <p:spPr>
          <a:xfrm>
            <a:off x="4519687" y="4044925"/>
            <a:ext cx="104626" cy="104626"/>
          </a:xfrm>
          <a:prstGeom prst="roundRect">
            <a:avLst>
              <a:gd name="adj" fmla="val 27311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1" name="Shape 19"/>
          <p:cNvSpPr/>
          <p:nvPr/>
        </p:nvSpPr>
        <p:spPr>
          <a:xfrm>
            <a:off x="4990654" y="3480941"/>
            <a:ext cx="3664967" cy="1232595"/>
          </a:xfrm>
          <a:prstGeom prst="roundRect">
            <a:avLst>
              <a:gd name="adj" fmla="val 4755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22" name="Text 20"/>
          <p:cNvSpPr/>
          <p:nvPr/>
        </p:nvSpPr>
        <p:spPr>
          <a:xfrm>
            <a:off x="5134942" y="3625230"/>
            <a:ext cx="1803722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2027 — Second Market</a:t>
            </a:r>
            <a:endParaRPr lang="en-US" sz="1350" dirty="0"/>
          </a:p>
        </p:txBody>
      </p:sp>
      <p:sp>
        <p:nvSpPr>
          <p:cNvPr id="23" name="Text 21"/>
          <p:cNvSpPr/>
          <p:nvPr/>
        </p:nvSpPr>
        <p:spPr>
          <a:xfrm>
            <a:off x="5134942" y="3925639"/>
            <a:ext cx="3376389" cy="643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Enter second market only when DE cohort demonstrates LTV/CAC ≥ 3.0. No premature geographic expansion.</a:t>
            </a:r>
            <a:endParaRPr lang="en-US" sz="10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1871" y="427583"/>
            <a:ext cx="4184749" cy="39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Team &amp; Resources for Launch</a:t>
            </a:r>
            <a:endParaRPr lang="en-US" sz="2450" dirty="0"/>
          </a:p>
        </p:txBody>
      </p:sp>
      <p:sp>
        <p:nvSpPr>
          <p:cNvPr id="3" name="Text 1"/>
          <p:cNvSpPr/>
          <p:nvPr/>
        </p:nvSpPr>
        <p:spPr>
          <a:xfrm>
            <a:off x="441871" y="1103188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Budget Allocation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441871" y="1458516"/>
            <a:ext cx="3976092" cy="9451"/>
          </a:xfrm>
          <a:prstGeom prst="rect">
            <a:avLst/>
          </a:prstGeom>
          <a:solidFill>
            <a:srgbClr val="0E1116">
              <a:alpha val="50000"/>
            </a:srgbClr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41871" y="1626022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Critical Missing Data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41871" y="1935733"/>
            <a:ext cx="3976092" cy="594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450"/>
              </a:lnSpc>
              <a:buSzPct val="100000"/>
              <a:buChar char="•"/>
            </a:pPr>
            <a:r>
              <a:rPr lang="en-US" sz="9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F-O-001:</a:t>
            </a:r>
            <a:pPr algn="l" marL="342900" indent="-342900">
              <a:lnSpc>
                <a:spcPts val="1450"/>
              </a:lnSpc>
              <a:buSzPct val="100000"/>
              <a:buChar char="•"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Operating expenses data — absent. Break-even uncalculable.</a:t>
            </a:r>
            <a:endParaRPr lang="en-US" sz="950" dirty="0"/>
          </a:p>
          <a:p>
            <a:pPr algn="l" marL="342900" indent="-342900">
              <a:lnSpc>
                <a:spcPts val="1450"/>
              </a:lnSpc>
              <a:buSzPct val="100000"/>
              <a:buChar char="•"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Legal support costs for DE + FR + ES maintenance</a:t>
            </a:r>
            <a:endParaRPr lang="en-US" sz="950" dirty="0"/>
          </a:p>
        </p:txBody>
      </p:sp>
      <p:sp>
        <p:nvSpPr>
          <p:cNvPr id="7" name="Text 5"/>
          <p:cNvSpPr/>
          <p:nvPr/>
        </p:nvSpPr>
        <p:spPr>
          <a:xfrm>
            <a:off x="4730800" y="1103188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Required Resources</a:t>
            </a:r>
            <a:endParaRPr lang="en-US" sz="1200" dirty="0"/>
          </a:p>
        </p:txBody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778127" y="1430871"/>
            <a:ext cx="189384" cy="189384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141044" y="1426964"/>
            <a:ext cx="1507554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Customer Interviews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5141044" y="1736675"/>
            <a:ext cx="1507554" cy="9249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20–30 interviews with German freelancers and Amazon FBA sellers. Must be completed within 2 weeks of launch.</a:t>
            </a:r>
            <a:endParaRPr lang="en-US" sz="95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36420" y="1430871"/>
            <a:ext cx="189384" cy="189384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199337" y="1426964"/>
            <a:ext cx="1507554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Legal Support</a:t>
            </a:r>
            <a:endParaRPr lang="en-US" sz="1200" dirty="0"/>
          </a:p>
        </p:txBody>
      </p:sp>
      <p:sp>
        <p:nvSpPr>
          <p:cNvPr id="13" name="Text 9"/>
          <p:cNvSpPr/>
          <p:nvPr/>
        </p:nvSpPr>
        <p:spPr>
          <a:xfrm>
            <a:off x="7199337" y="1736675"/>
            <a:ext cx="1507554" cy="9249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Ongoing legal maintenance for DE + FR + ES. Cost must be modeled before multi-market expansion.</a:t>
            </a:r>
            <a:endParaRPr lang="en-US" sz="95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78127" y="2890428"/>
            <a:ext cx="189384" cy="189384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141044" y="2886521"/>
            <a:ext cx="1748805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Accountant Partnerships</a:t>
            </a:r>
            <a:endParaRPr lang="en-US" sz="1200" dirty="0"/>
          </a:p>
        </p:txBody>
      </p:sp>
      <p:sp>
        <p:nvSpPr>
          <p:cNvPr id="16" name="Text 11"/>
          <p:cNvSpPr/>
          <p:nvPr/>
        </p:nvSpPr>
        <p:spPr>
          <a:xfrm>
            <a:off x="5141044" y="3196233"/>
            <a:ext cx="3565847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Steuerberater referral network. Not optional — structural requirement for LTV/CAC ≥ 3.0.</a:t>
            </a:r>
            <a:endParaRPr lang="en-US" sz="950" dirty="0"/>
          </a:p>
        </p:txBody>
      </p:sp>
      <p:sp>
        <p:nvSpPr>
          <p:cNvPr id="17" name="Shape 12"/>
          <p:cNvSpPr/>
          <p:nvPr/>
        </p:nvSpPr>
        <p:spPr>
          <a:xfrm>
            <a:off x="441871" y="3819227"/>
            <a:ext cx="4073872" cy="896615"/>
          </a:xfrm>
          <a:prstGeom prst="roundRect">
            <a:avLst>
              <a:gd name="adj" fmla="val 5914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8" name="Text 13"/>
          <p:cNvSpPr/>
          <p:nvPr/>
        </p:nvSpPr>
        <p:spPr>
          <a:xfrm>
            <a:off x="572839" y="3950196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Month 1 Budget</a:t>
            </a:r>
            <a:endParaRPr lang="en-US" sz="1200" dirty="0"/>
          </a:p>
        </p:txBody>
      </p:sp>
      <p:sp>
        <p:nvSpPr>
          <p:cNvPr id="19" name="Text 14"/>
          <p:cNvSpPr/>
          <p:nvPr/>
        </p:nvSpPr>
        <p:spPr>
          <a:xfrm>
            <a:off x="572839" y="4214887"/>
            <a:ext cx="3811935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€3,000/month (client-specified). Entire budget at risk if real CAC exceeds €900 [ESTIMATE].</a:t>
            </a:r>
            <a:endParaRPr lang="en-US" sz="950" dirty="0"/>
          </a:p>
        </p:txBody>
      </p:sp>
      <p:sp>
        <p:nvSpPr>
          <p:cNvPr id="20" name="Shape 15"/>
          <p:cNvSpPr/>
          <p:nvPr/>
        </p:nvSpPr>
        <p:spPr>
          <a:xfrm>
            <a:off x="4628183" y="3819227"/>
            <a:ext cx="4073947" cy="896615"/>
          </a:xfrm>
          <a:prstGeom prst="roundRect">
            <a:avLst>
              <a:gd name="adj" fmla="val 5914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21" name="Text 16"/>
          <p:cNvSpPr/>
          <p:nvPr/>
        </p:nvSpPr>
        <p:spPr>
          <a:xfrm>
            <a:off x="4759151" y="3950196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Test Budget</a:t>
            </a:r>
            <a:endParaRPr lang="en-US" sz="1200" dirty="0"/>
          </a:p>
        </p:txBody>
      </p:sp>
      <p:sp>
        <p:nvSpPr>
          <p:cNvPr id="22" name="Text 17"/>
          <p:cNvSpPr/>
          <p:nvPr/>
        </p:nvSpPr>
        <p:spPr>
          <a:xfrm>
            <a:off x="4759151" y="4214887"/>
            <a:ext cx="3812009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€500–800 on Google Ads before full budget commitment. Non-negotiable sequencing.</a:t>
            </a:r>
            <a:endParaRPr lang="en-US" sz="9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80640" y="453256"/>
            <a:ext cx="5541838" cy="429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7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Next Steps: 4 Actions Before Launch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480640" y="1148432"/>
            <a:ext cx="274662" cy="171599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01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480640" y="1362745"/>
            <a:ext cx="4024833" cy="19050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80640" y="1469454"/>
            <a:ext cx="2289125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This Week — Google Ads Test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80640" y="1763762"/>
            <a:ext cx="4024833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Launch €500–800 Google Ads campaign in Germany. Measure real CAC. Do not commit full budget until data is in hand.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4638452" y="1148432"/>
            <a:ext cx="274662" cy="171599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02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38452" y="1362745"/>
            <a:ext cx="4024908" cy="19050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4638452" y="1469454"/>
            <a:ext cx="2593925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This Week — Operating Expenses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4638452" y="1763762"/>
            <a:ext cx="4024908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Provide operating expense data (F-O-001) to enable accurate break-even calculation. Currently missing — blocks financial modeling.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80640" y="2628379"/>
            <a:ext cx="274662" cy="171599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03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80640" y="2842692"/>
            <a:ext cx="4024833" cy="19050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80640" y="2949401"/>
            <a:ext cx="2880494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Next 2 Weeks — Customer Interviews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480640" y="3243709"/>
            <a:ext cx="4024833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Conduct 20–30 interviews with German freelancers and Amazon FBA sellers. Validate pain severity and willingness to pay.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4638452" y="2628379"/>
            <a:ext cx="274662" cy="171599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04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638452" y="2842692"/>
            <a:ext cx="4024908" cy="19050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4638452" y="2949401"/>
            <a:ext cx="3040261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Next 2 Weeks — Verifactu Confirmation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4638452" y="3243709"/>
            <a:ext cx="4024908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Confirm Spain Verifactu mandate date directly on aeat.es. Do not allocate Spain budget until officially confirmed.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80640" y="3915445"/>
            <a:ext cx="8182719" cy="774725"/>
          </a:xfrm>
          <a:prstGeom prst="roundRect">
            <a:avLst>
              <a:gd name="adj" fmla="val 7445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2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934" y="4124027"/>
            <a:ext cx="171599" cy="137294"/>
          </a:xfrm>
          <a:prstGeom prst="rect">
            <a:avLst/>
          </a:prstGeom>
        </p:spPr>
      </p:pic>
      <p:sp>
        <p:nvSpPr>
          <p:cNvPr id="21" name="Text 18"/>
          <p:cNvSpPr/>
          <p:nvPr/>
        </p:nvSpPr>
        <p:spPr>
          <a:xfrm>
            <a:off x="926827" y="4082728"/>
            <a:ext cx="7599238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05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Day 21 Gate:</a:t>
            </a:r>
            <a:pPr algn="l" indent="0" marL="0">
              <a:lnSpc>
                <a:spcPts val="16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CAC &lt; €700 AND pain confirmed by interviews → full Germany launch. If either condition fails, pause and remodel before proceeding.</a:t>
            </a:r>
            <a:endParaRPr lang="en-US" sz="10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38721" y="273174"/>
            <a:ext cx="2270447" cy="2837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Sources &amp; Disclaimer</a:t>
            </a:r>
            <a:endParaRPr lang="en-US" sz="1750" dirty="0"/>
          </a:p>
        </p:txBody>
      </p:sp>
      <p:sp>
        <p:nvSpPr>
          <p:cNvPr id="3" name="Text 1"/>
          <p:cNvSpPr/>
          <p:nvPr/>
        </p:nvSpPr>
        <p:spPr>
          <a:xfrm>
            <a:off x="1438721" y="702246"/>
            <a:ext cx="1135187" cy="1419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Primary Sources</a:t>
            </a:r>
            <a:endParaRPr lang="en-US" sz="850" dirty="0"/>
          </a:p>
        </p:txBody>
      </p:sp>
      <p:sp>
        <p:nvSpPr>
          <p:cNvPr id="4" name="Shape 2"/>
          <p:cNvSpPr/>
          <p:nvPr/>
        </p:nvSpPr>
        <p:spPr>
          <a:xfrm>
            <a:off x="1438721" y="909563"/>
            <a:ext cx="3346921" cy="2125117"/>
          </a:xfrm>
          <a:prstGeom prst="roundRect">
            <a:avLst>
              <a:gd name="adj" fmla="val 1795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534344" y="953988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800" b="1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3"/>
              </a:rPr>
              <a:t>SRC-002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3203004" y="953988"/>
            <a:ext cx="1487091" cy="3462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vatupdate.com — Germany e-invoicing B2B mandate timeline 2026</a:t>
            </a:r>
            <a:endParaRPr lang="en-US" sz="700" dirty="0"/>
          </a:p>
        </p:txBody>
      </p:sp>
      <p:sp>
        <p:nvSpPr>
          <p:cNvPr id="7" name="Text 5"/>
          <p:cNvSpPr/>
          <p:nvPr/>
        </p:nvSpPr>
        <p:spPr>
          <a:xfrm>
            <a:off x="1534344" y="1384325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800" b="1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4"/>
              </a:rPr>
              <a:t>SRC-010</a:t>
            </a:r>
            <a:endParaRPr lang="en-US" sz="700" dirty="0"/>
          </a:p>
        </p:txBody>
      </p:sp>
      <p:sp>
        <p:nvSpPr>
          <p:cNvPr id="8" name="Text 6"/>
          <p:cNvSpPr/>
          <p:nvPr/>
        </p:nvSpPr>
        <p:spPr>
          <a:xfrm>
            <a:off x="3203004" y="1384325"/>
            <a:ext cx="1487091" cy="3462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ey.com — France e-invoicing mandate September 2026 confirmation</a:t>
            </a:r>
            <a:endParaRPr lang="en-US" sz="700" dirty="0"/>
          </a:p>
        </p:txBody>
      </p:sp>
      <p:sp>
        <p:nvSpPr>
          <p:cNvPr id="9" name="Text 7"/>
          <p:cNvSpPr/>
          <p:nvPr/>
        </p:nvSpPr>
        <p:spPr>
          <a:xfrm>
            <a:off x="1534344" y="1814661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800" b="1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5"/>
              </a:rPr>
              <a:t>SRC-012</a:t>
            </a:r>
            <a:endParaRPr lang="en-US" sz="700" dirty="0"/>
          </a:p>
        </p:txBody>
      </p:sp>
      <p:sp>
        <p:nvSpPr>
          <p:cNvPr id="10" name="Text 8"/>
          <p:cNvSpPr/>
          <p:nvPr/>
        </p:nvSpPr>
        <p:spPr>
          <a:xfrm>
            <a:off x="3203004" y="1814661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banqup.com — France Finance Act 2026, e-invoicing rules confirmed</a:t>
            </a:r>
            <a:endParaRPr lang="en-US" sz="700" dirty="0"/>
          </a:p>
        </p:txBody>
      </p:sp>
      <p:sp>
        <p:nvSpPr>
          <p:cNvPr id="11" name="Text 9"/>
          <p:cNvSpPr/>
          <p:nvPr/>
        </p:nvSpPr>
        <p:spPr>
          <a:xfrm>
            <a:off x="1534344" y="2129582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800" b="1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6"/>
              </a:rPr>
              <a:t>SRC-018</a:t>
            </a:r>
            <a:endParaRPr lang="en-US" sz="700" dirty="0"/>
          </a:p>
        </p:txBody>
      </p:sp>
      <p:sp>
        <p:nvSpPr>
          <p:cNvPr id="12" name="Text 10"/>
          <p:cNvSpPr/>
          <p:nvPr/>
        </p:nvSpPr>
        <p:spPr>
          <a:xfrm>
            <a:off x="3203004" y="2129582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sevdesk.com — sevDesk e-invoice software (competitor, DE market)</a:t>
            </a:r>
            <a:endParaRPr lang="en-US" sz="700" dirty="0"/>
          </a:p>
        </p:txBody>
      </p:sp>
      <p:sp>
        <p:nvSpPr>
          <p:cNvPr id="13" name="Text 11"/>
          <p:cNvSpPr/>
          <p:nvPr/>
        </p:nvSpPr>
        <p:spPr>
          <a:xfrm>
            <a:off x="1534344" y="2444502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800" b="1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7"/>
              </a:rPr>
              <a:t>SRC-020</a:t>
            </a:r>
            <a:endParaRPr lang="en-US" sz="700" dirty="0"/>
          </a:p>
        </p:txBody>
      </p:sp>
      <p:sp>
        <p:nvSpPr>
          <p:cNvPr id="14" name="Text 12"/>
          <p:cNvSpPr/>
          <p:nvPr/>
        </p:nvSpPr>
        <p:spPr>
          <a:xfrm>
            <a:off x="3203004" y="2444502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cleartax.com/fr — France e-invoicing, Factur-X format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1534344" y="2759422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800" b="1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8"/>
              </a:rPr>
              <a:t>SRC-024</a:t>
            </a:r>
            <a:endParaRPr lang="en-US" sz="700" dirty="0"/>
          </a:p>
        </p:txBody>
      </p:sp>
      <p:sp>
        <p:nvSpPr>
          <p:cNvPr id="16" name="Text 14"/>
          <p:cNvSpPr/>
          <p:nvPr/>
        </p:nvSpPr>
        <p:spPr>
          <a:xfrm>
            <a:off x="3203004" y="2759422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storecove.com — Italy SDI system overview</a:t>
            </a:r>
            <a:endParaRPr lang="en-US" sz="700" dirty="0"/>
          </a:p>
        </p:txBody>
      </p:sp>
      <p:sp>
        <p:nvSpPr>
          <p:cNvPr id="17" name="Shape 15"/>
          <p:cNvSpPr/>
          <p:nvPr/>
        </p:nvSpPr>
        <p:spPr>
          <a:xfrm>
            <a:off x="1438721" y="3122786"/>
            <a:ext cx="3346921" cy="6772"/>
          </a:xfrm>
          <a:prstGeom prst="rect">
            <a:avLst/>
          </a:prstGeom>
          <a:solidFill>
            <a:srgbClr val="0E1116">
              <a:alpha val="50000"/>
            </a:srgbClr>
          </a:solidFill>
          <a:ln/>
        </p:spPr>
        <p:txBody>
          <a:bodyPr/>
          <a:p/>
        </p:txBody>
      </p:sp>
      <p:sp>
        <p:nvSpPr>
          <p:cNvPr id="18" name="Text 16"/>
          <p:cNvSpPr/>
          <p:nvPr/>
        </p:nvSpPr>
        <p:spPr>
          <a:xfrm>
            <a:off x="1438721" y="3217664"/>
            <a:ext cx="1135187" cy="1419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Internal References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1438721" y="3424982"/>
            <a:ext cx="3346921" cy="1379860"/>
          </a:xfrm>
          <a:prstGeom prst="roundRect">
            <a:avLst>
              <a:gd name="adj" fmla="val 2764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1534344" y="3469407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F-M-002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3203004" y="3469407"/>
            <a:ext cx="1487091" cy="3462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SAM ~€2B EU — directional estimate, cross-border share unverified</a:t>
            </a:r>
            <a:endParaRPr lang="en-US" sz="700" dirty="0"/>
          </a:p>
        </p:txBody>
      </p:sp>
      <p:sp>
        <p:nvSpPr>
          <p:cNvPr id="22" name="Text 20"/>
          <p:cNvSpPr/>
          <p:nvPr/>
        </p:nvSpPr>
        <p:spPr>
          <a:xfrm>
            <a:off x="1534344" y="3899743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F-P-003 / F-P-004</a:t>
            </a:r>
            <a:endParaRPr lang="en-US" sz="700" dirty="0"/>
          </a:p>
        </p:txBody>
      </p:sp>
      <p:sp>
        <p:nvSpPr>
          <p:cNvPr id="23" name="Text 21"/>
          <p:cNvSpPr/>
          <p:nvPr/>
        </p:nvSpPr>
        <p:spPr>
          <a:xfrm>
            <a:off x="3203004" y="3899743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Competitive CPC data, CAC derivation basis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1534344" y="4214664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F-CU-001 / F-CU-002</a:t>
            </a:r>
            <a:endParaRPr lang="en-US" sz="700" dirty="0"/>
          </a:p>
        </p:txBody>
      </p:sp>
      <p:sp>
        <p:nvSpPr>
          <p:cNvPr id="25" name="Text 23"/>
          <p:cNvSpPr/>
          <p:nvPr/>
        </p:nvSpPr>
        <p:spPr>
          <a:xfrm>
            <a:off x="3203004" y="4214664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Freelancer/micro-enterprise segments, Spain &amp; France</a:t>
            </a:r>
            <a:endParaRPr lang="en-US" sz="700" dirty="0"/>
          </a:p>
        </p:txBody>
      </p:sp>
      <p:sp>
        <p:nvSpPr>
          <p:cNvPr id="26" name="Text 24"/>
          <p:cNvSpPr/>
          <p:nvPr/>
        </p:nvSpPr>
        <p:spPr>
          <a:xfrm>
            <a:off x="1534344" y="4529584"/>
            <a:ext cx="1487091" cy="115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[ESTIMATE]</a:t>
            </a:r>
            <a:endParaRPr lang="en-US" sz="700" dirty="0"/>
          </a:p>
        </p:txBody>
      </p:sp>
      <p:sp>
        <p:nvSpPr>
          <p:cNvPr id="27" name="Text 25"/>
          <p:cNvSpPr/>
          <p:nvPr/>
        </p:nvSpPr>
        <p:spPr>
          <a:xfrm>
            <a:off x="3203004" y="4529584"/>
            <a:ext cx="1487091" cy="230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All financial forecasts: internal model, client inputs, not verified</a:t>
            </a:r>
            <a:endParaRPr lang="en-US" sz="700" dirty="0"/>
          </a:p>
        </p:txBody>
      </p:sp>
      <p:sp>
        <p:nvSpPr>
          <p:cNvPr id="28" name="Shape 26"/>
          <p:cNvSpPr/>
          <p:nvPr/>
        </p:nvSpPr>
        <p:spPr>
          <a:xfrm>
            <a:off x="4946526" y="644128"/>
            <a:ext cx="2828776" cy="4226123"/>
          </a:xfrm>
          <a:prstGeom prst="roundRect">
            <a:avLst>
              <a:gd name="adj" fmla="val 2312"/>
            </a:avLst>
          </a:prstGeom>
          <a:solidFill>
            <a:srgbClr val="7A0F1A"/>
          </a:solidFill>
          <a:ln/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5037311" y="702246"/>
            <a:ext cx="1246510" cy="1419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5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Methodology Disclaimer</a:t>
            </a:r>
            <a:endParaRPr lang="en-US" sz="850" dirty="0"/>
          </a:p>
        </p:txBody>
      </p:sp>
      <p:sp>
        <p:nvSpPr>
          <p:cNvPr id="30" name="Text 28"/>
          <p:cNvSpPr/>
          <p:nvPr/>
        </p:nvSpPr>
        <p:spPr>
          <a:xfrm>
            <a:off x="5037311" y="902271"/>
            <a:ext cx="2647206" cy="3462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All financial projections, CAC estimates, churn models, and LTV/CAC ratios presented in this document are </a:t>
            </a:r>
            <a:pPr algn="l" indent="0" marL="0">
              <a:lnSpc>
                <a:spcPts val="900"/>
              </a:lnSpc>
              <a:buNone/>
            </a:pPr>
            <a:r>
              <a:rPr lang="en-US" sz="70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hypotheses based on internal modeling and client-provided inputs.</a:t>
            </a:r>
            <a:endParaRPr lang="en-US" sz="700" dirty="0"/>
          </a:p>
        </p:txBody>
      </p:sp>
      <p:sp>
        <p:nvSpPr>
          <p:cNvPr id="31" name="Text 29"/>
          <p:cNvSpPr/>
          <p:nvPr/>
        </p:nvSpPr>
        <p:spPr>
          <a:xfrm>
            <a:off x="5037311" y="1300832"/>
            <a:ext cx="2647206" cy="4616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They have not been validated against real market data. They should be treated as directional assumptions only until confirmed by the Week 1 Google Ads test and customer interview program.</a:t>
            </a:r>
            <a:endParaRPr lang="en-US" sz="700" dirty="0"/>
          </a:p>
        </p:txBody>
      </p:sp>
      <p:sp>
        <p:nvSpPr>
          <p:cNvPr id="32" name="Shape 30"/>
          <p:cNvSpPr/>
          <p:nvPr/>
        </p:nvSpPr>
        <p:spPr>
          <a:xfrm>
            <a:off x="5037311" y="1850603"/>
            <a:ext cx="2647206" cy="6772"/>
          </a:xfrm>
          <a:prstGeom prst="rect">
            <a:avLst/>
          </a:prstGeom>
          <a:solidFill>
            <a:srgbClr val="FFFFFF">
              <a:alpha val="50000"/>
            </a:srgbClr>
          </a:solidFill>
          <a:ln/>
        </p:spPr>
        <p:txBody>
          <a:bodyPr/>
          <a:p/>
        </p:txBody>
      </p:sp>
      <p:sp>
        <p:nvSpPr>
          <p:cNvPr id="33" name="Text 31"/>
          <p:cNvSpPr/>
          <p:nvPr/>
        </p:nvSpPr>
        <p:spPr>
          <a:xfrm>
            <a:off x="5037311" y="1945481"/>
            <a:ext cx="2647206" cy="2355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Document prepared by </a:t>
            </a:r>
            <a:pPr algn="l" indent="0" marL="0">
              <a:lnSpc>
                <a:spcPts val="900"/>
              </a:lnSpc>
              <a:buNone/>
            </a:pPr>
            <a:r>
              <a:rPr lang="en-US" sz="70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Trust Engine</a:t>
            </a:r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™</a:t>
            </a:r>
            <a:pPr algn="l" indent="0" marL="0">
              <a:lnSpc>
                <a:spcPts val="900"/>
              </a:lnSpc>
              <a:buNone/>
            </a:pPr>
            <a:r>
              <a:rPr lang="en-US" sz="7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. All forecasts are hypotheses pending validation.</a:t>
            </a:r>
            <a:endParaRPr lang="en-US" sz="7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869975"/>
            <a:ext cx="6084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50"/>
              </a:lnSpc>
              <a:buNone/>
            </a:pPr>
            <a:r>
              <a:rPr lang="en-US" sz="27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Summary: The Case for Germany-First</a:t>
            </a:r>
            <a:endParaRPr lang="en-US" sz="2750" dirty="0"/>
          </a:p>
        </p:txBody>
      </p:sp>
      <p:sp>
        <p:nvSpPr>
          <p:cNvPr id="3" name="Shape 1"/>
          <p:cNvSpPr/>
          <p:nvPr/>
        </p:nvSpPr>
        <p:spPr>
          <a:xfrm>
            <a:off x="496119" y="1596479"/>
            <a:ext cx="8151763" cy="1697906"/>
          </a:xfrm>
          <a:prstGeom prst="roundRect">
            <a:avLst>
              <a:gd name="adj" fmla="val 3507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500881" y="1601242"/>
            <a:ext cx="2714030" cy="1688381"/>
          </a:xfrm>
          <a:prstGeom prst="roundRect">
            <a:avLst>
              <a:gd name="adj" fmla="val 3527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642640" y="1743001"/>
            <a:ext cx="189398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The Opportunity Is Real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642640" y="2049512"/>
            <a:ext cx="2430512" cy="1098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SAM ~€2B. Regulatory mandate creates non-discretionary demand. Competitive gap confirmed: no English-first cross-border compliance tool exists for Germany.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214911" y="1601242"/>
            <a:ext cx="2714104" cy="1688381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8" name="Shape 6"/>
          <p:cNvSpPr/>
          <p:nvPr/>
        </p:nvSpPr>
        <p:spPr>
          <a:xfrm>
            <a:off x="3214911" y="1601242"/>
            <a:ext cx="19050" cy="1688381"/>
          </a:xfrm>
          <a:prstGeom prst="roundRect">
            <a:avLst>
              <a:gd name="adj" fmla="val 312558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3356670" y="1743001"/>
            <a:ext cx="212444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The Economics Are Fragile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3356670" y="2049512"/>
            <a:ext cx="2430587" cy="1098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CAC likely understated 2–3×. Churn unmodeled. Legal costs threaten 80% margin. LTV/CAC only reaches 3.0 with accountant channel at ≥30% of volume.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929015" y="1601242"/>
            <a:ext cx="2714104" cy="1688381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2" name="Shape 10"/>
          <p:cNvSpPr/>
          <p:nvPr/>
        </p:nvSpPr>
        <p:spPr>
          <a:xfrm>
            <a:off x="5929015" y="1601242"/>
            <a:ext cx="19050" cy="1688381"/>
          </a:xfrm>
          <a:prstGeom prst="roundRect">
            <a:avLst>
              <a:gd name="adj" fmla="val 312558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6070774" y="1743001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The Path Is Clear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6070774" y="2049512"/>
            <a:ext cx="2430587" cy="1098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Test first. Validate CAC and pain in 21 days. Gate the full budget. Launch Germany only. Sequence France and Spain based on real cohort data — not projections.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96119" y="3453854"/>
            <a:ext cx="8151763" cy="819671"/>
          </a:xfrm>
          <a:prstGeom prst="roundRect">
            <a:avLst>
              <a:gd name="adj" fmla="val 7264"/>
            </a:avLst>
          </a:prstGeom>
          <a:solidFill>
            <a:srgbClr val="F7BBC1"/>
          </a:solidFill>
          <a:ln/>
        </p:spPr>
        <p:txBody>
          <a:bodyPr/>
          <a:p/>
        </p:txBody>
      </p:sp>
      <p:pic>
        <p:nvPicPr>
          <p:cNvPr id="1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877" y="3668911"/>
            <a:ext cx="177180" cy="141759"/>
          </a:xfrm>
          <a:prstGeom prst="rect">
            <a:avLst/>
          </a:prstGeom>
        </p:spPr>
      </p:pic>
      <p:sp>
        <p:nvSpPr>
          <p:cNvPr id="17" name="Text 14"/>
          <p:cNvSpPr/>
          <p:nvPr/>
        </p:nvSpPr>
        <p:spPr>
          <a:xfrm>
            <a:off x="956816" y="3631034"/>
            <a:ext cx="7549307" cy="4441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Board Verdict: Yellow Light (Major).</a:t>
            </a:r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The strategy is sound. The assumptions are not yet proven. Execute the validation sprint before committing capital. Prepared by Trust Engine</a:t>
            </a:r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™</a:t>
            </a:r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09 May 2026.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88379" y="426690"/>
            <a:ext cx="3488754" cy="4360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7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Executive Summary</a:t>
            </a:r>
            <a:endParaRPr lang="en-US" sz="2700" dirty="0"/>
          </a:p>
        </p:txBody>
      </p:sp>
      <p:sp>
        <p:nvSpPr>
          <p:cNvPr id="3" name="Shape 1"/>
          <p:cNvSpPr/>
          <p:nvPr/>
        </p:nvSpPr>
        <p:spPr>
          <a:xfrm>
            <a:off x="488379" y="1223293"/>
            <a:ext cx="2100709" cy="1530697"/>
          </a:xfrm>
          <a:prstGeom prst="roundRect">
            <a:avLst>
              <a:gd name="adj" fmla="val 5974"/>
            </a:avLst>
          </a:prstGeom>
          <a:solidFill>
            <a:srgbClr val="F2EFE9"/>
          </a:solidFill>
          <a:ln w="19050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69329" y="1223293"/>
            <a:ext cx="76200" cy="1530697"/>
          </a:xfrm>
          <a:prstGeom prst="roundRect">
            <a:avLst>
              <a:gd name="adj" fmla="val 7691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704106" y="1381869"/>
            <a:ext cx="1726406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Project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704106" y="1737271"/>
            <a:ext cx="1726406" cy="8581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InvoiceFlow AI — AI SaaS copilot for e-invoicing and VAT compliance for EU SMEs. Stage: pre-launch.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2726457" y="1223293"/>
            <a:ext cx="2100709" cy="1530697"/>
          </a:xfrm>
          <a:prstGeom prst="roundRect">
            <a:avLst>
              <a:gd name="adj" fmla="val 5974"/>
            </a:avLst>
          </a:prstGeom>
          <a:solidFill>
            <a:srgbClr val="F2EFE9"/>
          </a:solidFill>
          <a:ln w="19050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8" name="Shape 6"/>
          <p:cNvSpPr/>
          <p:nvPr/>
        </p:nvSpPr>
        <p:spPr>
          <a:xfrm>
            <a:off x="2707407" y="1223293"/>
            <a:ext cx="76200" cy="1530697"/>
          </a:xfrm>
          <a:prstGeom prst="roundRect">
            <a:avLst>
              <a:gd name="adj" fmla="val 7691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942183" y="1381869"/>
            <a:ext cx="1726406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Opportunity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2942183" y="1737271"/>
            <a:ext cx="1726406" cy="8581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SAM ~€2B across target EU countries. Regulatory mandate driving urgent demand in 2026.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488379" y="2891358"/>
            <a:ext cx="2100709" cy="1530697"/>
          </a:xfrm>
          <a:prstGeom prst="roundRect">
            <a:avLst>
              <a:gd name="adj" fmla="val 5974"/>
            </a:avLst>
          </a:prstGeom>
          <a:solidFill>
            <a:srgbClr val="F2EFE9"/>
          </a:solidFill>
          <a:ln w="19050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2" name="Shape 10"/>
          <p:cNvSpPr/>
          <p:nvPr/>
        </p:nvSpPr>
        <p:spPr>
          <a:xfrm>
            <a:off x="469329" y="2891358"/>
            <a:ext cx="76200" cy="1530697"/>
          </a:xfrm>
          <a:prstGeom prst="roundRect">
            <a:avLst>
              <a:gd name="adj" fmla="val 7691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704106" y="3049935"/>
            <a:ext cx="1726406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Problem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704106" y="3405336"/>
            <a:ext cx="1726406" cy="8581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CAC unconfirmed, churn unmodeled, margin at risk from legal maintenance costs.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726457" y="2891358"/>
            <a:ext cx="2100709" cy="1530697"/>
          </a:xfrm>
          <a:prstGeom prst="roundRect">
            <a:avLst>
              <a:gd name="adj" fmla="val 5974"/>
            </a:avLst>
          </a:prstGeom>
          <a:solidFill>
            <a:srgbClr val="F2EFE9"/>
          </a:solidFill>
          <a:ln w="19050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6" name="Shape 14"/>
          <p:cNvSpPr/>
          <p:nvPr/>
        </p:nvSpPr>
        <p:spPr>
          <a:xfrm>
            <a:off x="2707407" y="2891358"/>
            <a:ext cx="76200" cy="1530697"/>
          </a:xfrm>
          <a:prstGeom prst="roundRect">
            <a:avLst>
              <a:gd name="adj" fmla="val 7691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942183" y="3049935"/>
            <a:ext cx="1726406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Recommendation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2942183" y="3405336"/>
            <a:ext cx="1726406" cy="643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Germany-first launch after 2–3 weeks of validating three critical assumptions.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5071839" y="1068809"/>
            <a:ext cx="3688928" cy="3648001"/>
          </a:xfrm>
          <a:prstGeom prst="roundRect">
            <a:avLst>
              <a:gd name="adj" fmla="val 2754"/>
            </a:avLst>
          </a:prstGeom>
          <a:solidFill>
            <a:srgbClr val="7A0F1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5211366" y="1206178"/>
            <a:ext cx="1744340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Immediate Next Step</a:t>
            </a:r>
            <a:endParaRPr lang="en-US" sz="1350" dirty="0"/>
          </a:p>
        </p:txBody>
      </p:sp>
      <p:sp>
        <p:nvSpPr>
          <p:cNvPr id="21" name="Text 19"/>
          <p:cNvSpPr/>
          <p:nvPr/>
        </p:nvSpPr>
        <p:spPr>
          <a:xfrm>
            <a:off x="5211366" y="1561579"/>
            <a:ext cx="3409876" cy="643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Launch Google Ads test </a:t>
            </a:r>
            <a:pPr algn="l" indent="0" marL="0">
              <a:lnSpc>
                <a:spcPts val="165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€500–800 in Germany this week</a:t>
            </a:r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to measure real CAC before committing full budget.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5211366" y="2394496"/>
            <a:ext cx="3409876" cy="10418"/>
          </a:xfrm>
          <a:prstGeom prst="rect">
            <a:avLst/>
          </a:prstGeom>
          <a:solidFill>
            <a:srgbClr val="FFFFFF">
              <a:alpha val="50000"/>
            </a:srgbClr>
          </a:solidFill>
          <a:ln/>
        </p:spPr>
        <p:txBody>
          <a:bodyPr/>
          <a:p/>
        </p:txBody>
      </p:sp>
      <p:sp>
        <p:nvSpPr>
          <p:cNvPr id="23" name="Text 21"/>
          <p:cNvSpPr/>
          <p:nvPr/>
        </p:nvSpPr>
        <p:spPr>
          <a:xfrm>
            <a:off x="5211366" y="2594223"/>
            <a:ext cx="1744340" cy="21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Decision Gate: Day 21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5211366" y="2949625"/>
            <a:ext cx="3409876" cy="4290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Go / No-Go — if CAC &lt; €700 and pain confirmed → full Germany launch.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5211366" y="3568005"/>
            <a:ext cx="3409876" cy="10418"/>
          </a:xfrm>
          <a:prstGeom prst="rect">
            <a:avLst/>
          </a:prstGeom>
          <a:solidFill>
            <a:srgbClr val="FFFFFF">
              <a:alpha val="50000"/>
            </a:srgbClr>
          </a:solidFill>
          <a:ln/>
        </p:spPr>
        <p:txBody>
          <a:bodyPr/>
          <a:p/>
        </p:txBody>
      </p:sp>
      <p:sp>
        <p:nvSpPr>
          <p:cNvPr id="26" name="Shape 24"/>
          <p:cNvSpPr/>
          <p:nvPr/>
        </p:nvSpPr>
        <p:spPr>
          <a:xfrm>
            <a:off x="5211366" y="3767733"/>
            <a:ext cx="3409876" cy="794593"/>
          </a:xfrm>
          <a:prstGeom prst="roundRect">
            <a:avLst>
              <a:gd name="adj" fmla="val 7376"/>
            </a:avLst>
          </a:prstGeom>
          <a:solidFill>
            <a:srgbClr val="FCF2B5"/>
          </a:solidFill>
          <a:ln/>
        </p:spPr>
        <p:txBody>
          <a:bodyPr/>
          <a:p/>
        </p:txBody>
      </p:sp>
      <p:pic>
        <p:nvPicPr>
          <p:cNvPr id="2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0892" y="3977134"/>
            <a:ext cx="174427" cy="139526"/>
          </a:xfrm>
          <a:prstGeom prst="rect">
            <a:avLst/>
          </a:prstGeom>
        </p:spPr>
      </p:pic>
      <p:sp>
        <p:nvSpPr>
          <p:cNvPr id="28" name="Text 25"/>
          <p:cNvSpPr/>
          <p:nvPr/>
        </p:nvSpPr>
        <p:spPr>
          <a:xfrm>
            <a:off x="5664845" y="3939927"/>
            <a:ext cx="2816870" cy="4290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All financial forecasts are hypotheses pending real-world validation.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1114" y="324892"/>
            <a:ext cx="4194125" cy="304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9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Market Opportunity: SAM ~€2B in EU</a:t>
            </a:r>
            <a:endParaRPr lang="en-US" sz="1900" dirty="0"/>
          </a:p>
        </p:txBody>
      </p:sp>
      <p:sp>
        <p:nvSpPr>
          <p:cNvPr id="4" name="Text 1"/>
          <p:cNvSpPr/>
          <p:nvPr/>
        </p:nvSpPr>
        <p:spPr>
          <a:xfrm>
            <a:off x="341114" y="778520"/>
            <a:ext cx="5032772" cy="321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5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€2B</a:t>
            </a:r>
            <a:endParaRPr lang="en-US" sz="2500" dirty="0"/>
          </a:p>
        </p:txBody>
      </p:sp>
      <p:sp>
        <p:nvSpPr>
          <p:cNvPr id="5" name="Text 2"/>
          <p:cNvSpPr/>
          <p:nvPr/>
        </p:nvSpPr>
        <p:spPr>
          <a:xfrm>
            <a:off x="2068637" y="1199034"/>
            <a:ext cx="1577653" cy="1522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SAM — Target EU Countries</a:t>
            </a:r>
            <a:endParaRPr lang="en-US" sz="950" dirty="0"/>
          </a:p>
        </p:txBody>
      </p:sp>
      <p:sp>
        <p:nvSpPr>
          <p:cNvPr id="6" name="Text 3"/>
          <p:cNvSpPr/>
          <p:nvPr/>
        </p:nvSpPr>
        <p:spPr>
          <a:xfrm>
            <a:off x="341114" y="1391469"/>
            <a:ext cx="5032772" cy="127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Directional estimate [F-M-002]. Cross-border share unverified.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341114" y="1701552"/>
            <a:ext cx="5032772" cy="321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5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10s M</a:t>
            </a:r>
            <a:endParaRPr lang="en-US" sz="2500" dirty="0"/>
          </a:p>
        </p:txBody>
      </p:sp>
      <p:sp>
        <p:nvSpPr>
          <p:cNvPr id="8" name="Text 5"/>
          <p:cNvSpPr/>
          <p:nvPr/>
        </p:nvSpPr>
        <p:spPr>
          <a:xfrm>
            <a:off x="1892871" y="2122066"/>
            <a:ext cx="1929259" cy="1522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TAM — EU SMEs &amp; Self-Employed</a:t>
            </a:r>
            <a:endParaRPr lang="en-US" sz="950" dirty="0"/>
          </a:p>
        </p:txBody>
      </p:sp>
      <p:sp>
        <p:nvSpPr>
          <p:cNvPr id="9" name="Text 6"/>
          <p:cNvSpPr/>
          <p:nvPr/>
        </p:nvSpPr>
        <p:spPr>
          <a:xfrm>
            <a:off x="341114" y="2314501"/>
            <a:ext cx="5032772" cy="127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Tens of millions of potential users across the EU [F-M-002].</a:t>
            </a:r>
            <a:endParaRPr lang="en-US" sz="750" dirty="0"/>
          </a:p>
        </p:txBody>
      </p:sp>
      <p:sp>
        <p:nvSpPr>
          <p:cNvPr id="10" name="Text 7"/>
          <p:cNvSpPr/>
          <p:nvPr/>
        </p:nvSpPr>
        <p:spPr>
          <a:xfrm>
            <a:off x="341114" y="2624584"/>
            <a:ext cx="5032772" cy="321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5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2026</a:t>
            </a:r>
            <a:endParaRPr lang="en-US" sz="2500" dirty="0"/>
          </a:p>
        </p:txBody>
      </p:sp>
      <p:sp>
        <p:nvSpPr>
          <p:cNvPr id="11" name="Text 8"/>
          <p:cNvSpPr/>
          <p:nvPr/>
        </p:nvSpPr>
        <p:spPr>
          <a:xfrm>
            <a:off x="1970410" y="3045098"/>
            <a:ext cx="1774180" cy="1522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Germany — Most Urgent Market</a:t>
            </a:r>
            <a:endParaRPr lang="en-US" sz="950" dirty="0"/>
          </a:p>
        </p:txBody>
      </p:sp>
      <p:sp>
        <p:nvSpPr>
          <p:cNvPr id="12" name="Text 9"/>
          <p:cNvSpPr/>
          <p:nvPr/>
        </p:nvSpPr>
        <p:spPr>
          <a:xfrm>
            <a:off x="341114" y="3237533"/>
            <a:ext cx="5032772" cy="127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5"/>
              </a:rPr>
              <a:t>B2B e-invoicing mandate active now. Largest and most time-sensitive opportunity [SRC-002].</a:t>
            </a:r>
            <a:endParaRPr lang="en-US" sz="750" dirty="0"/>
          </a:p>
        </p:txBody>
      </p:sp>
      <p:sp>
        <p:nvSpPr>
          <p:cNvPr id="13" name="Text 10"/>
          <p:cNvSpPr/>
          <p:nvPr/>
        </p:nvSpPr>
        <p:spPr>
          <a:xfrm>
            <a:off x="341114" y="3547616"/>
            <a:ext cx="5032772" cy="321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5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TBD</a:t>
            </a:r>
            <a:endParaRPr lang="en-US" sz="2500" dirty="0"/>
          </a:p>
        </p:txBody>
      </p:sp>
      <p:sp>
        <p:nvSpPr>
          <p:cNvPr id="14" name="Text 11"/>
          <p:cNvSpPr/>
          <p:nvPr/>
        </p:nvSpPr>
        <p:spPr>
          <a:xfrm>
            <a:off x="2248346" y="3968130"/>
            <a:ext cx="1218307" cy="1522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SOM Year 1</a:t>
            </a:r>
            <a:endParaRPr lang="en-US" sz="950" dirty="0"/>
          </a:p>
        </p:txBody>
      </p:sp>
      <p:sp>
        <p:nvSpPr>
          <p:cNvPr id="15" name="Text 12"/>
          <p:cNvSpPr/>
          <p:nvPr/>
        </p:nvSpPr>
        <p:spPr>
          <a:xfrm>
            <a:off x="341114" y="4160565"/>
            <a:ext cx="5032772" cy="127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Determined after CAC and churn validation. Cannot be modeled without real data.</a:t>
            </a:r>
            <a:endParaRPr lang="en-US" sz="750" dirty="0"/>
          </a:p>
        </p:txBody>
      </p:sp>
      <p:sp>
        <p:nvSpPr>
          <p:cNvPr id="16" name="Shape 13"/>
          <p:cNvSpPr/>
          <p:nvPr/>
        </p:nvSpPr>
        <p:spPr>
          <a:xfrm>
            <a:off x="341114" y="4363417"/>
            <a:ext cx="5032772" cy="455191"/>
          </a:xfrm>
          <a:prstGeom prst="roundRect">
            <a:avLst>
              <a:gd name="adj" fmla="val 8993"/>
            </a:avLst>
          </a:prstGeom>
          <a:solidFill>
            <a:srgbClr val="B6D6FC"/>
          </a:solidFill>
          <a:ln/>
        </p:spPr>
        <p:txBody>
          <a:bodyPr/>
          <a:p/>
        </p:txBody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22" y="4495130"/>
            <a:ext cx="121816" cy="97408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57746" y="4454723"/>
            <a:ext cx="4618732" cy="254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Regulatory trigger: mandatory B2B e-invoicing across EU 2025–2028 creates a compliance urgency that is non-discretionary for SMEs.</a:t>
            </a:r>
            <a:endParaRPr lang="en-US" sz="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515145" y="283369"/>
            <a:ext cx="5200724" cy="276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7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Market Dynamics: The Regulatory Wave 2025–2028</a:t>
            </a:r>
            <a:endParaRPr lang="en-US" sz="17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45" y="670992"/>
            <a:ext cx="6113711" cy="276411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035255" y="2838705"/>
            <a:ext cx="1363748" cy="170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Spain Verifactu</a:t>
            </a:r>
            <a:endParaRPr lang="en-US" sz="1050" dirty="0"/>
          </a:p>
        </p:txBody>
      </p:sp>
      <p:sp>
        <p:nvSpPr>
          <p:cNvPr id="5" name="Text 2"/>
          <p:cNvSpPr/>
          <p:nvPr/>
        </p:nvSpPr>
        <p:spPr>
          <a:xfrm>
            <a:off x="2035255" y="3057663"/>
            <a:ext cx="2078958" cy="110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Date unconfirmed, monitor closely</a:t>
            </a:r>
            <a:endParaRPr lang="en-US" sz="8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8863" y="2838705"/>
            <a:ext cx="111089" cy="11108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35255" y="2178045"/>
            <a:ext cx="1363748" cy="170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Italy SDI</a:t>
            </a:r>
            <a:endParaRPr lang="en-US" sz="1050" dirty="0"/>
          </a:p>
        </p:txBody>
      </p:sp>
      <p:sp>
        <p:nvSpPr>
          <p:cNvPr id="8" name="Text 4"/>
          <p:cNvSpPr/>
          <p:nvPr/>
        </p:nvSpPr>
        <p:spPr>
          <a:xfrm>
            <a:off x="2035255" y="2397003"/>
            <a:ext cx="2078958" cy="110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System expanding, integration needed</a:t>
            </a:r>
            <a:endParaRPr lang="en-US" sz="8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98863" y="2178045"/>
            <a:ext cx="111089" cy="11108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35255" y="1517385"/>
            <a:ext cx="1363748" cy="170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France Sep 2026</a:t>
            </a:r>
            <a:endParaRPr lang="en-US" sz="1050" dirty="0"/>
          </a:p>
        </p:txBody>
      </p:sp>
      <p:sp>
        <p:nvSpPr>
          <p:cNvPr id="11" name="Text 6"/>
          <p:cNvSpPr/>
          <p:nvPr/>
        </p:nvSpPr>
        <p:spPr>
          <a:xfrm>
            <a:off x="2035255" y="1736342"/>
            <a:ext cx="2078958" cy="110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Mandate confirmed, deadlines set</a:t>
            </a:r>
            <a:endParaRPr lang="en-US" sz="85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8863" y="1517385"/>
            <a:ext cx="111089" cy="111089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035255" y="856725"/>
            <a:ext cx="1363748" cy="170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Germany 2026</a:t>
            </a:r>
            <a:endParaRPr lang="en-US" sz="1050" dirty="0"/>
          </a:p>
        </p:txBody>
      </p:sp>
      <p:sp>
        <p:nvSpPr>
          <p:cNvPr id="14" name="Text 8"/>
          <p:cNvSpPr/>
          <p:nvPr/>
        </p:nvSpPr>
        <p:spPr>
          <a:xfrm>
            <a:off x="2035255" y="1075682"/>
            <a:ext cx="2078958" cy="110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Mandate active, compliance required</a:t>
            </a:r>
            <a:endParaRPr lang="en-US" sz="850" dirty="0"/>
          </a:p>
        </p:txBody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98863" y="856725"/>
            <a:ext cx="111089" cy="111089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1515145" y="3497387"/>
            <a:ext cx="6113711" cy="223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Each mandate creates a hard compliance deadline — SMEs cannot defer. The penalty mechanism is decisive: a buyer cannot deduct VAT on a non-compliant invoice, making compliance a financial survival issue, not a software preference.</a:t>
            </a:r>
            <a:endParaRPr lang="en-US" sz="650" dirty="0"/>
          </a:p>
        </p:txBody>
      </p:sp>
      <p:sp>
        <p:nvSpPr>
          <p:cNvPr id="17" name="Shape 10"/>
          <p:cNvSpPr/>
          <p:nvPr/>
        </p:nvSpPr>
        <p:spPr>
          <a:xfrm>
            <a:off x="1515145" y="3782764"/>
            <a:ext cx="6113711" cy="1077367"/>
          </a:xfrm>
          <a:prstGeom prst="roundRect">
            <a:avLst>
              <a:gd name="adj" fmla="val 3454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18" name="Text 11"/>
          <p:cNvSpPr/>
          <p:nvPr/>
        </p:nvSpPr>
        <p:spPr>
          <a:xfrm>
            <a:off x="1608609" y="3825478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Country</a:t>
            </a:r>
            <a:endParaRPr lang="en-US" sz="650" dirty="0"/>
          </a:p>
        </p:txBody>
      </p:sp>
      <p:sp>
        <p:nvSpPr>
          <p:cNvPr id="19" name="Text 12"/>
          <p:cNvSpPr/>
          <p:nvPr/>
        </p:nvSpPr>
        <p:spPr>
          <a:xfrm>
            <a:off x="3136999" y="3825478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System</a:t>
            </a:r>
            <a:endParaRPr lang="en-US" sz="650" dirty="0"/>
          </a:p>
        </p:txBody>
      </p:sp>
      <p:sp>
        <p:nvSpPr>
          <p:cNvPr id="20" name="Text 13"/>
          <p:cNvSpPr/>
          <p:nvPr/>
        </p:nvSpPr>
        <p:spPr>
          <a:xfrm>
            <a:off x="4663008" y="3825478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Status</a:t>
            </a:r>
            <a:endParaRPr lang="en-US" sz="650" dirty="0"/>
          </a:p>
        </p:txBody>
      </p:sp>
      <p:sp>
        <p:nvSpPr>
          <p:cNvPr id="21" name="Text 14"/>
          <p:cNvSpPr/>
          <p:nvPr/>
        </p:nvSpPr>
        <p:spPr>
          <a:xfrm>
            <a:off x="6189018" y="3825478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Key Source</a:t>
            </a:r>
            <a:endParaRPr lang="en-US" sz="650" dirty="0"/>
          </a:p>
        </p:txBody>
      </p:sp>
      <p:sp>
        <p:nvSpPr>
          <p:cNvPr id="22" name="Text 15"/>
          <p:cNvSpPr/>
          <p:nvPr/>
        </p:nvSpPr>
        <p:spPr>
          <a:xfrm>
            <a:off x="1608609" y="4017690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Germany</a:t>
            </a:r>
            <a:endParaRPr lang="en-US" sz="650" dirty="0"/>
          </a:p>
        </p:txBody>
      </p:sp>
      <p:sp>
        <p:nvSpPr>
          <p:cNvPr id="23" name="Text 16"/>
          <p:cNvSpPr/>
          <p:nvPr/>
        </p:nvSpPr>
        <p:spPr>
          <a:xfrm>
            <a:off x="3136999" y="4017690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ZUGFeRD / XRechnung</a:t>
            </a:r>
            <a:endParaRPr lang="en-US" sz="650" dirty="0"/>
          </a:p>
        </p:txBody>
      </p:sp>
      <p:sp>
        <p:nvSpPr>
          <p:cNvPr id="24" name="Text 17"/>
          <p:cNvSpPr/>
          <p:nvPr/>
        </p:nvSpPr>
        <p:spPr>
          <a:xfrm>
            <a:off x="4663008" y="4017690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Mandate active 2026</a:t>
            </a:r>
            <a:endParaRPr lang="en-US" sz="650" dirty="0"/>
          </a:p>
        </p:txBody>
      </p:sp>
      <p:sp>
        <p:nvSpPr>
          <p:cNvPr id="25" name="Text 18"/>
          <p:cNvSpPr/>
          <p:nvPr/>
        </p:nvSpPr>
        <p:spPr>
          <a:xfrm>
            <a:off x="6189018" y="4017690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12"/>
              </a:rPr>
              <a:t>SRC-002</a:t>
            </a:r>
            <a:endParaRPr lang="en-US" sz="650" dirty="0"/>
          </a:p>
        </p:txBody>
      </p:sp>
      <p:sp>
        <p:nvSpPr>
          <p:cNvPr id="26" name="Text 19"/>
          <p:cNvSpPr/>
          <p:nvPr/>
        </p:nvSpPr>
        <p:spPr>
          <a:xfrm>
            <a:off x="1608609" y="4209901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France</a:t>
            </a:r>
            <a:endParaRPr lang="en-US" sz="650" dirty="0"/>
          </a:p>
        </p:txBody>
      </p:sp>
      <p:sp>
        <p:nvSpPr>
          <p:cNvPr id="27" name="Text 20"/>
          <p:cNvSpPr/>
          <p:nvPr/>
        </p:nvSpPr>
        <p:spPr>
          <a:xfrm>
            <a:off x="3136999" y="4209901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Factur-X / PPF</a:t>
            </a:r>
            <a:endParaRPr lang="en-US" sz="650" dirty="0"/>
          </a:p>
        </p:txBody>
      </p:sp>
      <p:sp>
        <p:nvSpPr>
          <p:cNvPr id="28" name="Text 21"/>
          <p:cNvSpPr/>
          <p:nvPr/>
        </p:nvSpPr>
        <p:spPr>
          <a:xfrm>
            <a:off x="4663008" y="4209901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September 2026 confirmed</a:t>
            </a:r>
            <a:endParaRPr lang="en-US" sz="650" dirty="0"/>
          </a:p>
        </p:txBody>
      </p:sp>
      <p:sp>
        <p:nvSpPr>
          <p:cNvPr id="29" name="Text 22"/>
          <p:cNvSpPr/>
          <p:nvPr/>
        </p:nvSpPr>
        <p:spPr>
          <a:xfrm>
            <a:off x="6189018" y="4209901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13"/>
              </a:rPr>
              <a:t>SRC-010, SRC-012</a:t>
            </a:r>
            <a:endParaRPr lang="en-US" sz="650" dirty="0"/>
          </a:p>
        </p:txBody>
      </p:sp>
      <p:sp>
        <p:nvSpPr>
          <p:cNvPr id="30" name="Text 23"/>
          <p:cNvSpPr/>
          <p:nvPr/>
        </p:nvSpPr>
        <p:spPr>
          <a:xfrm>
            <a:off x="1608609" y="4402113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Italy</a:t>
            </a:r>
            <a:endParaRPr lang="en-US" sz="650" dirty="0"/>
          </a:p>
        </p:txBody>
      </p:sp>
      <p:sp>
        <p:nvSpPr>
          <p:cNvPr id="31" name="Text 24"/>
          <p:cNvSpPr/>
          <p:nvPr/>
        </p:nvSpPr>
        <p:spPr>
          <a:xfrm>
            <a:off x="3136999" y="4402113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SDI</a:t>
            </a:r>
            <a:endParaRPr lang="en-US" sz="650" dirty="0"/>
          </a:p>
        </p:txBody>
      </p:sp>
      <p:sp>
        <p:nvSpPr>
          <p:cNvPr id="32" name="Text 25"/>
          <p:cNvSpPr/>
          <p:nvPr/>
        </p:nvSpPr>
        <p:spPr>
          <a:xfrm>
            <a:off x="4663008" y="4402113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Active, scope expanding</a:t>
            </a:r>
            <a:endParaRPr lang="en-US" sz="650" dirty="0"/>
          </a:p>
        </p:txBody>
      </p:sp>
      <p:sp>
        <p:nvSpPr>
          <p:cNvPr id="33" name="Text 26"/>
          <p:cNvSpPr/>
          <p:nvPr/>
        </p:nvSpPr>
        <p:spPr>
          <a:xfrm>
            <a:off x="6189018" y="4402113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14"/>
              </a:rPr>
              <a:t>SRC-024</a:t>
            </a:r>
            <a:endParaRPr lang="en-US" sz="650" dirty="0"/>
          </a:p>
        </p:txBody>
      </p:sp>
      <p:sp>
        <p:nvSpPr>
          <p:cNvPr id="34" name="Text 27"/>
          <p:cNvSpPr/>
          <p:nvPr/>
        </p:nvSpPr>
        <p:spPr>
          <a:xfrm>
            <a:off x="1608609" y="4594324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Spain</a:t>
            </a:r>
            <a:endParaRPr lang="en-US" sz="650" dirty="0"/>
          </a:p>
        </p:txBody>
      </p:sp>
      <p:sp>
        <p:nvSpPr>
          <p:cNvPr id="35" name="Text 28"/>
          <p:cNvSpPr/>
          <p:nvPr/>
        </p:nvSpPr>
        <p:spPr>
          <a:xfrm>
            <a:off x="3136999" y="4594324"/>
            <a:ext cx="1344141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Verifactu</a:t>
            </a:r>
            <a:endParaRPr lang="en-US" sz="650" dirty="0"/>
          </a:p>
        </p:txBody>
      </p:sp>
      <p:sp>
        <p:nvSpPr>
          <p:cNvPr id="36" name="Text 29"/>
          <p:cNvSpPr/>
          <p:nvPr/>
        </p:nvSpPr>
        <p:spPr>
          <a:xfrm>
            <a:off x="4663008" y="4594324"/>
            <a:ext cx="1344141" cy="223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Date NOT officially confirmed by AEAT</a:t>
            </a:r>
            <a:endParaRPr lang="en-US" sz="650" dirty="0"/>
          </a:p>
        </p:txBody>
      </p:sp>
      <p:sp>
        <p:nvSpPr>
          <p:cNvPr id="37" name="Text 30"/>
          <p:cNvSpPr/>
          <p:nvPr/>
        </p:nvSpPr>
        <p:spPr>
          <a:xfrm>
            <a:off x="6189018" y="4594324"/>
            <a:ext cx="1346522" cy="111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F-M-002</a:t>
            </a:r>
            <a:endParaRPr lang="en-US" sz="6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4489" y="346770"/>
            <a:ext cx="5399261" cy="352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Competitive Landscape: The Niche Is Open</a:t>
            </a:r>
            <a:endParaRPr lang="en-US" sz="22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489" y="935906"/>
            <a:ext cx="3759622" cy="3759622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89" y="935906"/>
            <a:ext cx="3759622" cy="375962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714503" y="1397719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Key Competitive Gaps</a:t>
            </a:r>
            <a:endParaRPr lang="en-US" sz="1100" dirty="0"/>
          </a:p>
        </p:txBody>
      </p:sp>
      <p:sp>
        <p:nvSpPr>
          <p:cNvPr id="6" name="Shape 2"/>
          <p:cNvSpPr/>
          <p:nvPr/>
        </p:nvSpPr>
        <p:spPr>
          <a:xfrm>
            <a:off x="4714503" y="1675433"/>
            <a:ext cx="1834828" cy="1307157"/>
          </a:xfrm>
          <a:prstGeom prst="roundRect">
            <a:avLst>
              <a:gd name="adj" fmla="val 5247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7" name="Shape 3"/>
          <p:cNvSpPr/>
          <p:nvPr/>
        </p:nvSpPr>
        <p:spPr>
          <a:xfrm>
            <a:off x="4700215" y="1675433"/>
            <a:ext cx="57150" cy="1307157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8" name="Text 4"/>
          <p:cNvSpPr/>
          <p:nvPr/>
        </p:nvSpPr>
        <p:spPr>
          <a:xfrm>
            <a:off x="4884613" y="1802681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sevDesk (DE)</a:t>
            </a:r>
            <a:endParaRPr lang="en-US" sz="1100" dirty="0"/>
          </a:p>
        </p:txBody>
      </p:sp>
      <p:sp>
        <p:nvSpPr>
          <p:cNvPr id="9" name="Text 5"/>
          <p:cNvSpPr/>
          <p:nvPr/>
        </p:nvSpPr>
        <p:spPr>
          <a:xfrm>
            <a:off x="4884613" y="2069157"/>
            <a:ext cx="1537469" cy="7861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SMB accounting leader in Germany. </a:t>
            </a:r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No English interface. No cross-border VAT logic.</a:t>
            </a:r>
            <a:pPr algn="l" indent="0" marL="0">
              <a:lnSpc>
                <a:spcPts val="120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5"/>
              </a:rPr>
              <a:t> Direct gap for InvoiceFlow AI [SRC-018].</a:t>
            </a:r>
            <a:endParaRPr lang="en-US" sz="850" dirty="0"/>
          </a:p>
        </p:txBody>
      </p:sp>
      <p:sp>
        <p:nvSpPr>
          <p:cNvPr id="10" name="Shape 6"/>
          <p:cNvSpPr/>
          <p:nvPr/>
        </p:nvSpPr>
        <p:spPr>
          <a:xfrm>
            <a:off x="6639297" y="1675433"/>
            <a:ext cx="1834828" cy="1307157"/>
          </a:xfrm>
          <a:prstGeom prst="roundRect">
            <a:avLst>
              <a:gd name="adj" fmla="val 5247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1" name="Shape 7"/>
          <p:cNvSpPr/>
          <p:nvPr/>
        </p:nvSpPr>
        <p:spPr>
          <a:xfrm>
            <a:off x="6625010" y="1675433"/>
            <a:ext cx="57150" cy="1307157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2" name="Text 8"/>
          <p:cNvSpPr/>
          <p:nvPr/>
        </p:nvSpPr>
        <p:spPr>
          <a:xfrm>
            <a:off x="6809408" y="1802681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Pennylane (FR)</a:t>
            </a:r>
            <a:endParaRPr lang="en-US" sz="1100" dirty="0"/>
          </a:p>
        </p:txBody>
      </p:sp>
      <p:sp>
        <p:nvSpPr>
          <p:cNvPr id="13" name="Text 9"/>
          <p:cNvSpPr/>
          <p:nvPr/>
        </p:nvSpPr>
        <p:spPr>
          <a:xfrm>
            <a:off x="6809408" y="2069157"/>
            <a:ext cx="1537469" cy="471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Best-in-class EU SMB fintech. </a:t>
            </a:r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France only.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No Germany coverage [F-CU-002].</a:t>
            </a:r>
            <a:endParaRPr lang="en-US" sz="850" dirty="0"/>
          </a:p>
        </p:txBody>
      </p:sp>
      <p:sp>
        <p:nvSpPr>
          <p:cNvPr id="14" name="Shape 10"/>
          <p:cNvSpPr/>
          <p:nvPr/>
        </p:nvSpPr>
        <p:spPr>
          <a:xfrm>
            <a:off x="4714503" y="3072557"/>
            <a:ext cx="1834828" cy="1149921"/>
          </a:xfrm>
          <a:prstGeom prst="roundRect">
            <a:avLst>
              <a:gd name="adj" fmla="val 5964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5" name="Shape 11"/>
          <p:cNvSpPr/>
          <p:nvPr/>
        </p:nvSpPr>
        <p:spPr>
          <a:xfrm>
            <a:off x="4700215" y="3072557"/>
            <a:ext cx="57150" cy="1149921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6" name="Text 12"/>
          <p:cNvSpPr/>
          <p:nvPr/>
        </p:nvSpPr>
        <p:spPr>
          <a:xfrm>
            <a:off x="4884613" y="3199805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Xero / QuickBooks</a:t>
            </a:r>
            <a:endParaRPr lang="en-US" sz="1100" dirty="0"/>
          </a:p>
        </p:txBody>
      </p:sp>
      <p:sp>
        <p:nvSpPr>
          <p:cNvPr id="17" name="Text 13"/>
          <p:cNvSpPr/>
          <p:nvPr/>
        </p:nvSpPr>
        <p:spPr>
          <a:xfrm>
            <a:off x="4884613" y="3466281"/>
            <a:ext cx="1537469" cy="628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Full accounting suites at €30–80/month. </a:t>
            </a:r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Complex onboarding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overkill for micro-SME compliance needs.</a:t>
            </a:r>
            <a:endParaRPr lang="en-US" sz="850" dirty="0"/>
          </a:p>
        </p:txBody>
      </p:sp>
      <p:sp>
        <p:nvSpPr>
          <p:cNvPr id="18" name="Shape 14"/>
          <p:cNvSpPr/>
          <p:nvPr/>
        </p:nvSpPr>
        <p:spPr>
          <a:xfrm>
            <a:off x="6639297" y="3072557"/>
            <a:ext cx="1834828" cy="1149921"/>
          </a:xfrm>
          <a:prstGeom prst="roundRect">
            <a:avLst>
              <a:gd name="adj" fmla="val 5964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6625010" y="3072557"/>
            <a:ext cx="57150" cy="1149921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6809408" y="3199805"/>
            <a:ext cx="1412081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Government Portals</a:t>
            </a:r>
            <a:endParaRPr lang="en-US" sz="1100" dirty="0"/>
          </a:p>
        </p:txBody>
      </p:sp>
      <p:sp>
        <p:nvSpPr>
          <p:cNvPr id="21" name="Text 17"/>
          <p:cNvSpPr/>
          <p:nvPr/>
        </p:nvSpPr>
        <p:spPr>
          <a:xfrm>
            <a:off x="6809408" y="3466281"/>
            <a:ext cx="1537469" cy="628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Poor UX, zero guidance. </a:t>
            </a:r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Not a real competitor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but sets the "free" baseline expectation.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1871" y="350713"/>
            <a:ext cx="7062267" cy="39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Our Advantages: English-First, Cross-Border-First</a:t>
            </a:r>
            <a:endParaRPr lang="en-US" sz="2450" dirty="0"/>
          </a:p>
        </p:txBody>
      </p:sp>
      <p:sp>
        <p:nvSpPr>
          <p:cNvPr id="3" name="Shape 1"/>
          <p:cNvSpPr/>
          <p:nvPr/>
        </p:nvSpPr>
        <p:spPr>
          <a:xfrm>
            <a:off x="441871" y="970136"/>
            <a:ext cx="4073872" cy="1572816"/>
          </a:xfrm>
          <a:prstGeom prst="roundRect">
            <a:avLst>
              <a:gd name="adj" fmla="val 3372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572839" y="1101105"/>
            <a:ext cx="378768" cy="378768"/>
          </a:xfrm>
          <a:prstGeom prst="roundRect">
            <a:avLst>
              <a:gd name="adj" fmla="val 15086883"/>
            </a:avLst>
          </a:prstGeom>
          <a:solidFill>
            <a:srgbClr val="F2EFE9"/>
          </a:solidFill>
          <a:ln/>
        </p:spPr>
        <p:txBody>
          <a:bodyPr/>
          <a:p/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77019" y="1205210"/>
            <a:ext cx="170408" cy="17040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572839" y="1592312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English-Native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2839" y="1857003"/>
            <a:ext cx="3811935" cy="554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The only English-first cross-border compliance copilot for Germany. Serves expat founders and international freelancers underserved by German-language tools.</a:t>
            </a:r>
            <a:endParaRPr lang="en-US" sz="950" dirty="0"/>
          </a:p>
        </p:txBody>
      </p:sp>
      <p:sp>
        <p:nvSpPr>
          <p:cNvPr id="8" name="Shape 5"/>
          <p:cNvSpPr/>
          <p:nvPr/>
        </p:nvSpPr>
        <p:spPr>
          <a:xfrm>
            <a:off x="4628183" y="970136"/>
            <a:ext cx="4073947" cy="1572816"/>
          </a:xfrm>
          <a:prstGeom prst="roundRect">
            <a:avLst>
              <a:gd name="adj" fmla="val 3372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9" name="Shape 6"/>
          <p:cNvSpPr/>
          <p:nvPr/>
        </p:nvSpPr>
        <p:spPr>
          <a:xfrm>
            <a:off x="4759151" y="1101105"/>
            <a:ext cx="378768" cy="378768"/>
          </a:xfrm>
          <a:prstGeom prst="roundRect">
            <a:avLst>
              <a:gd name="adj" fmla="val 15086883"/>
            </a:avLst>
          </a:prstGeom>
          <a:solidFill>
            <a:srgbClr val="F2EFE9"/>
          </a:solidFill>
          <a:ln/>
        </p:spPr>
        <p:txBody>
          <a:bodyPr/>
          <a:p/>
        </p:txBody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3331" y="1205210"/>
            <a:ext cx="170408" cy="17040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4759151" y="1592312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Format Validation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4759151" y="1857003"/>
            <a:ext cx="3812009" cy="554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  <a:hlinkClick r:id="rId11"/>
              </a:rPr>
              <a:t>Automatic validation of ZUGFeRD (DE) and Factur-X (FR) formats [SRC-002, SRC-020]. Eliminates the most common VAT-denial trigger.</a:t>
            </a:r>
            <a:endParaRPr lang="en-US" sz="950" dirty="0"/>
          </a:p>
        </p:txBody>
      </p:sp>
      <p:sp>
        <p:nvSpPr>
          <p:cNvPr id="13" name="Shape 9"/>
          <p:cNvSpPr/>
          <p:nvPr/>
        </p:nvSpPr>
        <p:spPr>
          <a:xfrm>
            <a:off x="441871" y="2655391"/>
            <a:ext cx="4073872" cy="1572816"/>
          </a:xfrm>
          <a:prstGeom prst="roundRect">
            <a:avLst>
              <a:gd name="adj" fmla="val 3372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4" name="Shape 10"/>
          <p:cNvSpPr/>
          <p:nvPr/>
        </p:nvSpPr>
        <p:spPr>
          <a:xfrm>
            <a:off x="572839" y="2786360"/>
            <a:ext cx="378768" cy="378768"/>
          </a:xfrm>
          <a:prstGeom prst="roundRect">
            <a:avLst>
              <a:gd name="adj" fmla="val 15086883"/>
            </a:avLst>
          </a:prstGeom>
          <a:solidFill>
            <a:srgbClr val="F2EFE9"/>
          </a:solidFill>
          <a:ln/>
        </p:spPr>
        <p:txBody>
          <a:bodyPr/>
          <a:p/>
        </p:txBody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7019" y="2890465"/>
            <a:ext cx="170408" cy="170408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572839" y="3277567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Accountant Bridge</a:t>
            </a:r>
            <a:endParaRPr lang="en-US" sz="1200" dirty="0"/>
          </a:p>
        </p:txBody>
      </p:sp>
      <p:sp>
        <p:nvSpPr>
          <p:cNvPr id="17" name="Text 12"/>
          <p:cNvSpPr/>
          <p:nvPr/>
        </p:nvSpPr>
        <p:spPr>
          <a:xfrm>
            <a:off x="572839" y="3542258"/>
            <a:ext cx="3811935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Does not replace the accountant — makes the handoff cleaner and cheaper. Positions as a complement, not a threat, to Steuerberater.</a:t>
            </a:r>
            <a:endParaRPr lang="en-US" sz="950" dirty="0"/>
          </a:p>
        </p:txBody>
      </p:sp>
      <p:sp>
        <p:nvSpPr>
          <p:cNvPr id="18" name="Shape 13"/>
          <p:cNvSpPr/>
          <p:nvPr/>
        </p:nvSpPr>
        <p:spPr>
          <a:xfrm>
            <a:off x="4628183" y="2655391"/>
            <a:ext cx="4073947" cy="1572816"/>
          </a:xfrm>
          <a:prstGeom prst="roundRect">
            <a:avLst>
              <a:gd name="adj" fmla="val 3372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4"/>
          <p:cNvSpPr/>
          <p:nvPr/>
        </p:nvSpPr>
        <p:spPr>
          <a:xfrm>
            <a:off x="4759151" y="2786360"/>
            <a:ext cx="378768" cy="378768"/>
          </a:xfrm>
          <a:prstGeom prst="roundRect">
            <a:avLst>
              <a:gd name="adj" fmla="val 15086883"/>
            </a:avLst>
          </a:prstGeom>
          <a:solidFill>
            <a:srgbClr val="F2EFE9"/>
          </a:solidFill>
          <a:ln/>
        </p:spPr>
        <p:txBody>
          <a:bodyPr/>
          <a:p/>
        </p:txBody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3331" y="2890465"/>
            <a:ext cx="170408" cy="1704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4759151" y="3277567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Right Price Point</a:t>
            </a:r>
            <a:endParaRPr lang="en-US" sz="1200" dirty="0"/>
          </a:p>
        </p:txBody>
      </p:sp>
      <p:sp>
        <p:nvSpPr>
          <p:cNvPr id="22" name="Text 16"/>
          <p:cNvSpPr/>
          <p:nvPr/>
        </p:nvSpPr>
        <p:spPr>
          <a:xfrm>
            <a:off x="4759151" y="3542258"/>
            <a:ext cx="3812009" cy="554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€49/month — between free government portals and full suites (€30–80/month). Optional onboarding fee €199 improves payback period.</a:t>
            </a:r>
            <a:endParaRPr lang="en-US" sz="950" dirty="0"/>
          </a:p>
        </p:txBody>
      </p:sp>
      <p:sp>
        <p:nvSpPr>
          <p:cNvPr id="23" name="Text 17"/>
          <p:cNvSpPr/>
          <p:nvPr/>
        </p:nvSpPr>
        <p:spPr>
          <a:xfrm>
            <a:off x="631254" y="4481215"/>
            <a:ext cx="8070875" cy="184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"Never have a VAT-denied invoice again."</a:t>
            </a:r>
            <a:endParaRPr lang="en-US" sz="950" dirty="0"/>
          </a:p>
        </p:txBody>
      </p:sp>
      <p:sp>
        <p:nvSpPr>
          <p:cNvPr id="24" name="Shape 18"/>
          <p:cNvSpPr/>
          <p:nvPr/>
        </p:nvSpPr>
        <p:spPr>
          <a:xfrm>
            <a:off x="441871" y="4354711"/>
            <a:ext cx="14288" cy="438001"/>
          </a:xfrm>
          <a:prstGeom prst="rect">
            <a:avLst/>
          </a:prstGeom>
          <a:solidFill>
            <a:srgbClr val="7A0F1A"/>
          </a:solidFill>
          <a:ln/>
        </p:spPr>
        <p:txBody>
          <a:bodyPr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349" y="417388"/>
            <a:ext cx="4436938" cy="4083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Target Audience &amp; Pain Points</a:t>
            </a:r>
            <a:endParaRPr lang="en-US" sz="25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349" y="1141958"/>
            <a:ext cx="3100388" cy="17716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81289" y="1295549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Three Core Segments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3881289" y="1667842"/>
            <a:ext cx="4810051" cy="9748"/>
          </a:xfrm>
          <a:prstGeom prst="rect">
            <a:avLst/>
          </a:prstGeom>
          <a:solidFill>
            <a:srgbClr val="0E1116">
              <a:alpha val="50000"/>
            </a:srgbClr>
          </a:solidFill>
          <a:ln/>
        </p:spPr>
        <p:txBody>
          <a:bodyPr/>
          <a:p/>
        </p:txBody>
      </p:sp>
      <p:sp>
        <p:nvSpPr>
          <p:cNvPr id="6" name="Text 3"/>
          <p:cNvSpPr/>
          <p:nvPr/>
        </p:nvSpPr>
        <p:spPr>
          <a:xfrm>
            <a:off x="3881289" y="1845766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The Three Pains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3881289" y="2170361"/>
            <a:ext cx="4810051" cy="6680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500"/>
              </a:lnSpc>
              <a:buSzPct val="100000"/>
              <a:buChar char="•"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Format fragmentation:</a:t>
            </a:r>
            <a:pPr algn="l" marL="342900" indent="-342900">
              <a:lnSpc>
                <a:spcPts val="1500"/>
              </a:lnSpc>
              <a:buSzPct val="100000"/>
              <a:buChar char="•"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different invoice formats per country → VAT denial risk</a:t>
            </a:r>
            <a:endParaRPr lang="en-US" sz="1000" dirty="0"/>
          </a:p>
          <a:p>
            <a:pPr algn="l" marL="342900" indent="-342900">
              <a:lnSpc>
                <a:spcPts val="1500"/>
              </a:lnSpc>
              <a:buSzPct val="100000"/>
              <a:buChar char="•"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Accountant unavailability:</a:t>
            </a:r>
            <a:pPr algn="l" marL="342900" indent="-342900">
              <a:lnSpc>
                <a:spcPts val="1500"/>
              </a:lnSpc>
              <a:buSzPct val="100000"/>
              <a:buChar char="•"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invoice needed at 23:00, accountant unreachable</a:t>
            </a:r>
            <a:endParaRPr lang="en-US" sz="1000" dirty="0"/>
          </a:p>
          <a:p>
            <a:pPr algn="l" marL="342900" indent="-342900">
              <a:lnSpc>
                <a:spcPts val="1500"/>
              </a:lnSpc>
              <a:buSzPct val="100000"/>
              <a:buChar char="•"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Threshold surprises:</a:t>
            </a:r>
            <a:pPr algn="l" marL="342900" indent="-342900">
              <a:lnSpc>
                <a:spcPts val="1500"/>
              </a:lnSpc>
              <a:buSzPct val="100000"/>
              <a:buChar char="•"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VAT thresholds trigger unexpectedly → penalties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457349" y="3184624"/>
            <a:ext cx="2662758" cy="1541413"/>
          </a:xfrm>
          <a:prstGeom prst="roundRect">
            <a:avLst>
              <a:gd name="adj" fmla="val 356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9" name="Shape 6"/>
          <p:cNvSpPr/>
          <p:nvPr/>
        </p:nvSpPr>
        <p:spPr>
          <a:xfrm>
            <a:off x="471636" y="3198912"/>
            <a:ext cx="2634183" cy="392013"/>
          </a:xfrm>
          <a:prstGeom prst="roundRect">
            <a:avLst>
              <a:gd name="adj" fmla="val 962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0" name="Text 7"/>
          <p:cNvSpPr/>
          <p:nvPr/>
        </p:nvSpPr>
        <p:spPr>
          <a:xfrm>
            <a:off x="1690687" y="3269977"/>
            <a:ext cx="196007" cy="24504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602307" y="3711401"/>
            <a:ext cx="2372841" cy="4082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German Freelancers &amp; Micro-SME</a:t>
            </a:r>
            <a:endParaRPr lang="en-US" sz="1250" dirty="0"/>
          </a:p>
        </p:txBody>
      </p:sp>
      <p:sp>
        <p:nvSpPr>
          <p:cNvPr id="12" name="Text 9"/>
          <p:cNvSpPr/>
          <p:nvPr/>
        </p:nvSpPr>
        <p:spPr>
          <a:xfrm>
            <a:off x="602307" y="4191893"/>
            <a:ext cx="2372841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Operating with EU clients. Compliance-anxious, time-poor [F-CU-001].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3240584" y="3184624"/>
            <a:ext cx="2662758" cy="1541413"/>
          </a:xfrm>
          <a:prstGeom prst="roundRect">
            <a:avLst>
              <a:gd name="adj" fmla="val 356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4" name="Shape 11"/>
          <p:cNvSpPr/>
          <p:nvPr/>
        </p:nvSpPr>
        <p:spPr>
          <a:xfrm>
            <a:off x="3254871" y="3198912"/>
            <a:ext cx="2634183" cy="392013"/>
          </a:xfrm>
          <a:prstGeom prst="roundRect">
            <a:avLst>
              <a:gd name="adj" fmla="val 962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5" name="Text 12"/>
          <p:cNvSpPr/>
          <p:nvPr/>
        </p:nvSpPr>
        <p:spPr>
          <a:xfrm>
            <a:off x="4473922" y="3269977"/>
            <a:ext cx="196007" cy="24504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3385542" y="3711401"/>
            <a:ext cx="1868984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French Micro-Enterprises</a:t>
            </a:r>
            <a:endParaRPr lang="en-US" sz="1250" dirty="0"/>
          </a:p>
        </p:txBody>
      </p:sp>
      <p:sp>
        <p:nvSpPr>
          <p:cNvPr id="17" name="Text 14"/>
          <p:cNvSpPr/>
          <p:nvPr/>
        </p:nvSpPr>
        <p:spPr>
          <a:xfrm>
            <a:off x="3385542" y="3987775"/>
            <a:ext cx="2372841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Cross-border sales, facing September 2026 mandate [F-CU-002].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6023818" y="3184624"/>
            <a:ext cx="2662758" cy="1541413"/>
          </a:xfrm>
          <a:prstGeom prst="roundRect">
            <a:avLst>
              <a:gd name="adj" fmla="val 356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6"/>
          <p:cNvSpPr/>
          <p:nvPr/>
        </p:nvSpPr>
        <p:spPr>
          <a:xfrm>
            <a:off x="6038106" y="3198912"/>
            <a:ext cx="2634183" cy="392013"/>
          </a:xfrm>
          <a:prstGeom prst="roundRect">
            <a:avLst>
              <a:gd name="adj" fmla="val 9629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0" name="Text 17"/>
          <p:cNvSpPr/>
          <p:nvPr/>
        </p:nvSpPr>
        <p:spPr>
          <a:xfrm>
            <a:off x="7257157" y="3269977"/>
            <a:ext cx="196007" cy="24504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6168777" y="3711401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Amazon FBA Sellers</a:t>
            </a:r>
            <a:endParaRPr lang="en-US" sz="1250" dirty="0"/>
          </a:p>
        </p:txBody>
      </p:sp>
      <p:sp>
        <p:nvSpPr>
          <p:cNvPr id="22" name="Text 19"/>
          <p:cNvSpPr/>
          <p:nvPr/>
        </p:nvSpPr>
        <p:spPr>
          <a:xfrm>
            <a:off x="6168777" y="3987775"/>
            <a:ext cx="2372841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High willingness to pay for VAT compliance. Multi-country exposure.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1871" y="387176"/>
            <a:ext cx="5550322" cy="39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Positioning &amp; Unique Value Proposition</a:t>
            </a:r>
            <a:endParaRPr lang="en-US" sz="2450" dirty="0"/>
          </a:p>
        </p:txBody>
      </p:sp>
      <p:sp>
        <p:nvSpPr>
          <p:cNvPr id="3" name="Shape 1"/>
          <p:cNvSpPr/>
          <p:nvPr/>
        </p:nvSpPr>
        <p:spPr>
          <a:xfrm>
            <a:off x="350937" y="950342"/>
            <a:ext cx="4157960" cy="3805982"/>
          </a:xfrm>
          <a:prstGeom prst="roundRect">
            <a:avLst>
              <a:gd name="adj" fmla="val 2389"/>
            </a:avLst>
          </a:prstGeom>
          <a:solidFill>
            <a:srgbClr val="7A0F1A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477143" y="1062782"/>
            <a:ext cx="1584052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Positioning Statement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77143" y="1372493"/>
            <a:ext cx="3905548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For</a:t>
            </a:r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freelancers and micro-SMEs in Germany working with EU clients —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477143" y="1843683"/>
            <a:ext cx="3905548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We are</a:t>
            </a:r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the only English-first AI copilot for e-invoicing and VAT compliance —</a:t>
            </a:r>
            <a:endParaRPr lang="en-US" sz="950" dirty="0"/>
          </a:p>
        </p:txBody>
      </p:sp>
      <p:sp>
        <p:nvSpPr>
          <p:cNvPr id="7" name="Text 5"/>
          <p:cNvSpPr/>
          <p:nvPr/>
        </p:nvSpPr>
        <p:spPr>
          <a:xfrm>
            <a:off x="477143" y="2314873"/>
            <a:ext cx="3905548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Not</a:t>
            </a:r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an accounting suite — we are the bridge between the business and the accountant.</a:t>
            </a:r>
            <a:endParaRPr lang="en-US" sz="950" dirty="0"/>
          </a:p>
        </p:txBody>
      </p:sp>
      <p:sp>
        <p:nvSpPr>
          <p:cNvPr id="8" name="Shape 6"/>
          <p:cNvSpPr/>
          <p:nvPr/>
        </p:nvSpPr>
        <p:spPr>
          <a:xfrm>
            <a:off x="477143" y="2842915"/>
            <a:ext cx="3905548" cy="9451"/>
          </a:xfrm>
          <a:prstGeom prst="rect">
            <a:avLst/>
          </a:prstGeom>
          <a:solidFill>
            <a:srgbClr val="FFFFFF">
              <a:alpha val="50000"/>
            </a:srgbClr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477143" y="3010421"/>
            <a:ext cx="3905548" cy="1633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250"/>
              </a:lnSpc>
              <a:buNone/>
            </a:pPr>
            <a:r>
              <a:rPr lang="en-US" sz="340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"Never have a VAT-denied invoice again."</a:t>
            </a:r>
            <a:endParaRPr lang="en-US" sz="3400" dirty="0"/>
          </a:p>
        </p:txBody>
      </p:sp>
      <p:sp>
        <p:nvSpPr>
          <p:cNvPr id="10" name="Text 8"/>
          <p:cNvSpPr/>
          <p:nvPr/>
        </p:nvSpPr>
        <p:spPr>
          <a:xfrm>
            <a:off x="4730800" y="1062782"/>
            <a:ext cx="2466603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What Drives the Purchase Decision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730800" y="1386557"/>
            <a:ext cx="3976092" cy="863278"/>
          </a:xfrm>
          <a:prstGeom prst="roundRect">
            <a:avLst>
              <a:gd name="adj" fmla="val 6143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006" y="1571997"/>
            <a:ext cx="157758" cy="126206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5140970" y="1530548"/>
            <a:ext cx="3439716" cy="554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The purchase trigger is </a:t>
            </a:r>
            <a:pPr algn="l" indent="0" marL="0">
              <a:lnSpc>
                <a:spcPts val="1450"/>
              </a:lnSpc>
              <a:buNone/>
            </a:pPr>
            <a:r>
              <a:rPr lang="en-US" sz="95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fear of financial loss</a:t>
            </a:r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not technology enthusiasm [F-CU-001]. Marketing must lead with penalty risk, not feature lists.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4730800" y="2376339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Key Messaging Pillars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4716512" y="2685827"/>
            <a:ext cx="28575" cy="8932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6" name="Text 13"/>
          <p:cNvSpPr/>
          <p:nvPr/>
        </p:nvSpPr>
        <p:spPr>
          <a:xfrm>
            <a:off x="4885581" y="2700114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Compliance Certainty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4885581" y="3009826"/>
            <a:ext cx="1763018" cy="554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ZUGFeRD and Factur-X validated automatically — no manual format guesswork.</a:t>
            </a:r>
            <a:endParaRPr lang="en-US" sz="950" dirty="0"/>
          </a:p>
        </p:txBody>
      </p:sp>
      <p:sp>
        <p:nvSpPr>
          <p:cNvPr id="18" name="Shape 15"/>
          <p:cNvSpPr/>
          <p:nvPr/>
        </p:nvSpPr>
        <p:spPr>
          <a:xfrm>
            <a:off x="6774805" y="2685827"/>
            <a:ext cx="28575" cy="8932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9" name="Text 16"/>
          <p:cNvSpPr/>
          <p:nvPr/>
        </p:nvSpPr>
        <p:spPr>
          <a:xfrm>
            <a:off x="6943874" y="2700114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Always Available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6943874" y="3009826"/>
            <a:ext cx="1763018" cy="554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AI copilot at 23:00 when the invoice is urgent and the accountant is offline.</a:t>
            </a:r>
            <a:endParaRPr lang="en-US" sz="950" dirty="0"/>
          </a:p>
        </p:txBody>
      </p:sp>
      <p:sp>
        <p:nvSpPr>
          <p:cNvPr id="21" name="Shape 18"/>
          <p:cNvSpPr/>
          <p:nvPr/>
        </p:nvSpPr>
        <p:spPr>
          <a:xfrm>
            <a:off x="4716512" y="3775397"/>
            <a:ext cx="28575" cy="708273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2" name="Text 19"/>
          <p:cNvSpPr/>
          <p:nvPr/>
        </p:nvSpPr>
        <p:spPr>
          <a:xfrm>
            <a:off x="4885581" y="3789685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Right-Sized Price</a:t>
            </a:r>
            <a:endParaRPr lang="en-US" sz="1200" dirty="0"/>
          </a:p>
        </p:txBody>
      </p:sp>
      <p:sp>
        <p:nvSpPr>
          <p:cNvPr id="23" name="Text 20"/>
          <p:cNvSpPr/>
          <p:nvPr/>
        </p:nvSpPr>
        <p:spPr>
          <a:xfrm>
            <a:off x="4885581" y="4099396"/>
            <a:ext cx="3821311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€49/month — not a full suite, not a government portal. Exactly what micro-SMEs need.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515145" y="308074"/>
            <a:ext cx="4180210" cy="276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7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GTM Strategy: Germany-First, 3 Channels</a:t>
            </a:r>
            <a:endParaRPr lang="en-US" sz="17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358" y="695697"/>
            <a:ext cx="4123283" cy="309919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194345" y="2094750"/>
            <a:ext cx="751965" cy="5158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Three-channel GTM</a:t>
            </a:r>
            <a:endParaRPr lang="en-US" sz="1050" dirty="0"/>
          </a:p>
        </p:txBody>
      </p:sp>
      <p:sp>
        <p:nvSpPr>
          <p:cNvPr id="5" name="Text 2"/>
          <p:cNvSpPr/>
          <p:nvPr/>
        </p:nvSpPr>
        <p:spPr>
          <a:xfrm>
            <a:off x="5319236" y="2915588"/>
            <a:ext cx="1118682" cy="3438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Accountant Referrals</a:t>
            </a: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319236" y="3308382"/>
            <a:ext cx="1118682" cy="2235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Steuerberater partner network</a:t>
            </a:r>
            <a:endParaRPr lang="en-US" sz="850" dirty="0"/>
          </a:p>
        </p:txBody>
      </p:sp>
      <p:sp>
        <p:nvSpPr>
          <p:cNvPr id="7" name="Text 4"/>
          <p:cNvSpPr/>
          <p:nvPr/>
        </p:nvSpPr>
        <p:spPr>
          <a:xfrm>
            <a:off x="2696528" y="2859706"/>
            <a:ext cx="1118682" cy="3438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Community Outreach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2696528" y="3252501"/>
            <a:ext cx="1118682" cy="3352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Toytown, InterNations, LinkedIn expat groups</a:t>
            </a:r>
            <a:endParaRPr lang="en-US" sz="850" dirty="0"/>
          </a:p>
        </p:txBody>
      </p:sp>
      <p:sp>
        <p:nvSpPr>
          <p:cNvPr id="9" name="Text 6"/>
          <p:cNvSpPr/>
          <p:nvPr/>
        </p:nvSpPr>
        <p:spPr>
          <a:xfrm>
            <a:off x="3992598" y="968808"/>
            <a:ext cx="1149250" cy="1719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Paid Search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3992598" y="1189660"/>
            <a:ext cx="1149250" cy="2235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8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Google Ads targeting ZUGFeRD keywords</a:t>
            </a:r>
            <a:endParaRPr lang="en-US" sz="850" dirty="0"/>
          </a:p>
        </p:txBody>
      </p:sp>
      <p:sp>
        <p:nvSpPr>
          <p:cNvPr id="11" name="Text 8"/>
          <p:cNvSpPr/>
          <p:nvPr/>
        </p:nvSpPr>
        <p:spPr>
          <a:xfrm>
            <a:off x="1515145" y="3857179"/>
            <a:ext cx="6113711" cy="223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The accountant referral channel is not optional. Only when Steuerberater referrals account for ≥30% of new customers does the blended CAC reach ~€350 — the threshold required to achieve LTV/CAC ≥ 3.0 [ESTIMATE].</a:t>
            </a:r>
            <a:endParaRPr lang="en-US" sz="650" dirty="0"/>
          </a:p>
        </p:txBody>
      </p:sp>
      <p:sp>
        <p:nvSpPr>
          <p:cNvPr id="12" name="Shape 9"/>
          <p:cNvSpPr/>
          <p:nvPr/>
        </p:nvSpPr>
        <p:spPr>
          <a:xfrm>
            <a:off x="1515145" y="4142556"/>
            <a:ext cx="2000994" cy="692869"/>
          </a:xfrm>
          <a:prstGeom prst="roundRect">
            <a:avLst>
              <a:gd name="adj" fmla="val 53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3" name="Text 10"/>
          <p:cNvSpPr/>
          <p:nvPr/>
        </p:nvSpPr>
        <p:spPr>
          <a:xfrm>
            <a:off x="1608460" y="4235872"/>
            <a:ext cx="1107504" cy="138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Paid Search</a:t>
            </a:r>
            <a:endParaRPr lang="en-US" sz="850" dirty="0"/>
          </a:p>
        </p:txBody>
      </p:sp>
      <p:sp>
        <p:nvSpPr>
          <p:cNvPr id="14" name="Text 11"/>
          <p:cNvSpPr/>
          <p:nvPr/>
        </p:nvSpPr>
        <p:spPr>
          <a:xfrm>
            <a:off x="1608460" y="4407471"/>
            <a:ext cx="1814364" cy="3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Google Ads targeting "ZUGFeRD compliance", "e-invoicing software DE". Test budget €500–800 before full commit [F-P-003].</a:t>
            </a:r>
            <a:endParaRPr lang="en-US" sz="650" dirty="0"/>
          </a:p>
        </p:txBody>
      </p:sp>
      <p:sp>
        <p:nvSpPr>
          <p:cNvPr id="15" name="Shape 12"/>
          <p:cNvSpPr/>
          <p:nvPr/>
        </p:nvSpPr>
        <p:spPr>
          <a:xfrm>
            <a:off x="3571503" y="4142556"/>
            <a:ext cx="2000994" cy="692869"/>
          </a:xfrm>
          <a:prstGeom prst="roundRect">
            <a:avLst>
              <a:gd name="adj" fmla="val 53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6" name="Text 13"/>
          <p:cNvSpPr/>
          <p:nvPr/>
        </p:nvSpPr>
        <p:spPr>
          <a:xfrm>
            <a:off x="3664818" y="4235872"/>
            <a:ext cx="1107504" cy="138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Accountant Referrals</a:t>
            </a:r>
            <a:endParaRPr lang="en-US" sz="850" dirty="0"/>
          </a:p>
        </p:txBody>
      </p:sp>
      <p:sp>
        <p:nvSpPr>
          <p:cNvPr id="17" name="Text 14"/>
          <p:cNvSpPr/>
          <p:nvPr/>
        </p:nvSpPr>
        <p:spPr>
          <a:xfrm>
            <a:off x="3664818" y="4407471"/>
            <a:ext cx="1814364" cy="3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Steuerberater as referral partners. Critical for blended CAC. Must reach ≥30% of new customer volume [ESTIMATE].</a:t>
            </a:r>
            <a:endParaRPr lang="en-US" sz="650" dirty="0"/>
          </a:p>
        </p:txBody>
      </p:sp>
      <p:sp>
        <p:nvSpPr>
          <p:cNvPr id="18" name="Shape 15"/>
          <p:cNvSpPr/>
          <p:nvPr/>
        </p:nvSpPr>
        <p:spPr>
          <a:xfrm>
            <a:off x="5627861" y="4142556"/>
            <a:ext cx="2000994" cy="692869"/>
          </a:xfrm>
          <a:prstGeom prst="roundRect">
            <a:avLst>
              <a:gd name="adj" fmla="val 53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9" name="Text 16"/>
          <p:cNvSpPr/>
          <p:nvPr/>
        </p:nvSpPr>
        <p:spPr>
          <a:xfrm>
            <a:off x="5721176" y="4235872"/>
            <a:ext cx="1107504" cy="138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Community</a:t>
            </a:r>
            <a:endParaRPr lang="en-US" sz="850" dirty="0"/>
          </a:p>
        </p:txBody>
      </p:sp>
      <p:sp>
        <p:nvSpPr>
          <p:cNvPr id="20" name="Text 17"/>
          <p:cNvSpPr/>
          <p:nvPr/>
        </p:nvSpPr>
        <p:spPr>
          <a:xfrm>
            <a:off x="5721176" y="4407471"/>
            <a:ext cx="1814364" cy="3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Toytown Germany, InterNations, LinkedIn expat groups. Organic trust-building with English-speaking freelancer segment.</a:t>
            </a:r>
            <a:endParaRPr lang="en-US" sz="6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2026-05-09T06:26:36Z</dcterms:created>
  <dcterms:modified xsi:type="dcterms:W3CDTF">2026-05-09T06:26:36Z</dcterms:modified>
</cp:coreProperties>
</file>